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5"/>
  </p:notesMasterIdLst>
  <p:handoutMasterIdLst>
    <p:handoutMasterId r:id="rId36"/>
  </p:handoutMasterIdLst>
  <p:sldIdLst>
    <p:sldId id="269" r:id="rId2"/>
    <p:sldId id="288" r:id="rId3"/>
    <p:sldId id="289" r:id="rId4"/>
    <p:sldId id="337" r:id="rId5"/>
    <p:sldId id="312" r:id="rId6"/>
    <p:sldId id="296" r:id="rId7"/>
    <p:sldId id="299" r:id="rId8"/>
    <p:sldId id="301" r:id="rId9"/>
    <p:sldId id="316" r:id="rId10"/>
    <p:sldId id="320" r:id="rId11"/>
    <p:sldId id="317" r:id="rId12"/>
    <p:sldId id="318" r:id="rId13"/>
    <p:sldId id="319" r:id="rId14"/>
    <p:sldId id="306" r:id="rId15"/>
    <p:sldId id="307" r:id="rId16"/>
    <p:sldId id="321" r:id="rId17"/>
    <p:sldId id="323" r:id="rId18"/>
    <p:sldId id="324" r:id="rId19"/>
    <p:sldId id="325" r:id="rId20"/>
    <p:sldId id="327" r:id="rId21"/>
    <p:sldId id="328" r:id="rId22"/>
    <p:sldId id="329" r:id="rId23"/>
    <p:sldId id="330" r:id="rId24"/>
    <p:sldId id="332" r:id="rId25"/>
    <p:sldId id="333" r:id="rId26"/>
    <p:sldId id="334" r:id="rId27"/>
    <p:sldId id="284" r:id="rId28"/>
    <p:sldId id="295" r:id="rId29"/>
    <p:sldId id="297" r:id="rId30"/>
    <p:sldId id="313" r:id="rId31"/>
    <p:sldId id="315" r:id="rId32"/>
    <p:sldId id="322" r:id="rId33"/>
    <p:sldId id="331"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45" autoAdjust="0"/>
  </p:normalViewPr>
  <p:slideViewPr>
    <p:cSldViewPr snapToGrid="0" showGuides="1">
      <p:cViewPr varScale="1">
        <p:scale>
          <a:sx n="103" d="100"/>
          <a:sy n="103" d="100"/>
        </p:scale>
        <p:origin x="114" y="138"/>
      </p:cViewPr>
      <p:guideLst>
        <p:guide orient="horz" pos="2162"/>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2" d="100"/>
          <a:sy n="82" d="100"/>
        </p:scale>
        <p:origin x="31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2/6/2023</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solidFill>
                  <a:schemeClr val="bg1">
                    <a:lumMod val="65000"/>
                  </a:schemeClr>
                </a:solidFill>
                <a:latin typeface="Tahoma" pitchFamily="34" charset="0"/>
                <a:ea typeface="Tahoma" pitchFamily="34" charset="0"/>
                <a:cs typeface="Tahoma" pitchFamily="34" charset="0"/>
              </a:rPr>
              <a:t>Distribution Statement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2/6/2023</a:t>
            </a:fld>
            <a:endParaRPr lang="en-US" dirty="0"/>
          </a:p>
        </p:txBody>
      </p:sp>
      <p:sp>
        <p:nvSpPr>
          <p:cNvPr id="4" name="Slide Image Placeholder 3"/>
          <p:cNvSpPr>
            <a:spLocks noGrp="1" noRot="1" noChangeAspect="1"/>
          </p:cNvSpPr>
          <p:nvPr>
            <p:ph type="sldImg" idx="2"/>
          </p:nvPr>
        </p:nvSpPr>
        <p:spPr>
          <a:xfrm>
            <a:off x="406400" y="8953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a:t>Distribution Statement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0167" y="1456511"/>
            <a:ext cx="103632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828800" y="2057400"/>
            <a:ext cx="85344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add briefer names</a:t>
            </a:r>
          </a:p>
        </p:txBody>
      </p:sp>
      <p:cxnSp>
        <p:nvCxnSpPr>
          <p:cNvPr id="7" name="Straight Connector 6"/>
          <p:cNvCxnSpPr>
            <a:cxnSpLocks noChangeShapeType="1"/>
          </p:cNvCxnSpPr>
          <p:nvPr userDrawn="1"/>
        </p:nvCxnSpPr>
        <p:spPr bwMode="auto">
          <a:xfrm>
            <a:off x="508000" y="19796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12" hasCustomPrompt="1"/>
          </p:nvPr>
        </p:nvSpPr>
        <p:spPr>
          <a:xfrm>
            <a:off x="1834195" y="4049487"/>
            <a:ext cx="8524567" cy="720221"/>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“Briefing prepared for”</a:t>
            </a:r>
          </a:p>
        </p:txBody>
      </p:sp>
      <p:sp>
        <p:nvSpPr>
          <p:cNvPr id="11" name="Text Placeholder 10"/>
          <p:cNvSpPr>
            <a:spLocks noGrp="1"/>
          </p:cNvSpPr>
          <p:nvPr>
            <p:ph type="body" sz="quarter" idx="13" hasCustomPrompt="1"/>
          </p:nvPr>
        </p:nvSpPr>
        <p:spPr>
          <a:xfrm>
            <a:off x="3653367" y="4790049"/>
            <a:ext cx="4876799" cy="322825"/>
          </a:xfrm>
        </p:spPr>
        <p:txBody>
          <a:bodyPr/>
          <a:lstStyle>
            <a:lvl1pPr algn="ctr" eaLnBrk="1" hangingPunct="1">
              <a:defRPr sz="1600">
                <a:solidFill>
                  <a:schemeClr val="bg1">
                    <a:lumMod val="65000"/>
                  </a:schemeClr>
                </a:solidFill>
              </a:defRPr>
            </a:lvl1pPr>
          </a:lstStyle>
          <a:p>
            <a:pPr eaLnBrk="1" hangingPunct="1"/>
            <a:r>
              <a:rPr lang="en-US" dirty="0">
                <a:latin typeface="Tahoma" charset="0"/>
              </a:rPr>
              <a:t>Click to edit Date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0281" y="5167034"/>
            <a:ext cx="1722970" cy="1039826"/>
          </a:xfrm>
          <a:prstGeom prst="rect">
            <a:avLst/>
          </a:prstGeom>
        </p:spPr>
      </p:pic>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4" y="1066800"/>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3975" y="1066800"/>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6193970" y="3521528"/>
            <a:ext cx="5490031"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6"/>
          </p:nvPr>
        </p:nvSpPr>
        <p:spPr>
          <a:xfrm>
            <a:off x="605976" y="3529693"/>
            <a:ext cx="5377545"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2" name="Straight Connector 11"/>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6096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4"/>
          </p:nvPr>
        </p:nvSpPr>
        <p:spPr>
          <a:xfrm>
            <a:off x="4368800"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5"/>
          </p:nvPr>
        </p:nvSpPr>
        <p:spPr>
          <a:xfrm>
            <a:off x="616857"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8120743" y="1066800"/>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7"/>
          </p:nvPr>
        </p:nvSpPr>
        <p:spPr>
          <a:xfrm>
            <a:off x="8128000" y="3535137"/>
            <a:ext cx="3556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8"/>
          </p:nvPr>
        </p:nvSpPr>
        <p:spPr>
          <a:xfrm>
            <a:off x="4376059" y="3537858"/>
            <a:ext cx="3556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5" name="Straight Connector 14"/>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4713516" y="1066801"/>
            <a:ext cx="6970485"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5"/>
          </p:nvPr>
        </p:nvSpPr>
        <p:spPr>
          <a:xfrm>
            <a:off x="751422" y="1763489"/>
            <a:ext cx="3831468" cy="4115027"/>
          </a:xfrm>
        </p:spPr>
        <p:txBody>
          <a:bodyPr/>
          <a:lstStyle>
            <a:lvl1pPr>
              <a:defRPr sz="1400"/>
            </a:lvl1pPr>
          </a:lstStyle>
          <a:p>
            <a:pPr lvl="0"/>
            <a:r>
              <a:rPr lang="en-US"/>
              <a:t>Edit Master text styles</a:t>
            </a:r>
          </a:p>
        </p:txBody>
      </p:sp>
      <p:sp>
        <p:nvSpPr>
          <p:cNvPr id="7" name="Text Placeholder 3"/>
          <p:cNvSpPr>
            <a:spLocks noGrp="1"/>
          </p:cNvSpPr>
          <p:nvPr>
            <p:ph type="body" sz="quarter" idx="16"/>
          </p:nvPr>
        </p:nvSpPr>
        <p:spPr>
          <a:xfrm>
            <a:off x="762002" y="1066800"/>
            <a:ext cx="3828143" cy="696687"/>
          </a:xfrm>
        </p:spPr>
        <p:txBody>
          <a:bodyPr anchor="b"/>
          <a:lstStyle>
            <a:lvl1pPr algn="l">
              <a:defRPr sz="2000" b="1" baseline="0"/>
            </a:lvl1pPr>
          </a:lstStyle>
          <a:p>
            <a:pPr lvl="0"/>
            <a:r>
              <a:rPr lang="en-US"/>
              <a:t>Edit Master text styles</a:t>
            </a:r>
          </a:p>
          <a:p>
            <a:pPr lvl="1"/>
            <a:r>
              <a:rPr lang="en-US"/>
              <a:t>Second level</a:t>
            </a:r>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4550365" y="3979891"/>
            <a:ext cx="3030308" cy="369332"/>
          </a:xfrm>
          <a:prstGeom prst="rect">
            <a:avLst/>
          </a:prstGeom>
          <a:noFill/>
        </p:spPr>
        <p:txBody>
          <a:bodyPr wrap="square" rtlCol="0">
            <a:spAutoFit/>
          </a:bodyPr>
          <a:lstStyle/>
          <a:p>
            <a:pPr lvl="0" algn="ctr"/>
            <a:r>
              <a:rPr lang="en-US" sz="1800" dirty="0">
                <a:latin typeface="Tahoma" pitchFamily="34" charset="0"/>
                <a:ea typeface="Tahoma" pitchFamily="34" charset="0"/>
                <a:cs typeface="Tahoma" pitchFamily="34" charset="0"/>
              </a:rPr>
              <a:t>www.darpa.mil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0364" y="2151075"/>
            <a:ext cx="3030308" cy="1828816"/>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Y17_Staffer_Quad_1">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2" name="TextBox 51"/>
          <p:cNvSpPr txBox="1"/>
          <p:nvPr userDrawn="1"/>
        </p:nvSpPr>
        <p:spPr>
          <a:xfrm>
            <a:off x="38105" y="1100946"/>
            <a:ext cx="831849" cy="246221"/>
          </a:xfrm>
          <a:prstGeom prst="rect">
            <a:avLst/>
          </a:prstGeom>
          <a:noFill/>
        </p:spPr>
        <p:txBody>
          <a:bodyPr wrap="square" rtlCol="0">
            <a:spAutoFit/>
          </a:bodyPr>
          <a:lstStyle/>
          <a:p>
            <a:r>
              <a:rPr lang="en-US" sz="1000" dirty="0">
                <a:solidFill>
                  <a:prstClr val="black"/>
                </a:solidFill>
              </a:rPr>
              <a:t>PE:</a:t>
            </a:r>
          </a:p>
        </p:txBody>
      </p:sp>
      <p:sp>
        <p:nvSpPr>
          <p:cNvPr id="53" name="TextBox 52"/>
          <p:cNvSpPr txBox="1"/>
          <p:nvPr userDrawn="1"/>
        </p:nvSpPr>
        <p:spPr>
          <a:xfrm>
            <a:off x="1392061" y="1100946"/>
            <a:ext cx="1606551" cy="246221"/>
          </a:xfrm>
          <a:prstGeom prst="rect">
            <a:avLst/>
          </a:prstGeom>
          <a:noFill/>
        </p:spPr>
        <p:txBody>
          <a:bodyPr wrap="square" rtlCol="0">
            <a:spAutoFit/>
          </a:bodyPr>
          <a:lstStyle/>
          <a:p>
            <a:r>
              <a:rPr lang="en-US" sz="1000" dirty="0">
                <a:solidFill>
                  <a:prstClr val="black"/>
                </a:solidFill>
              </a:rPr>
              <a:t>PROJECT:</a:t>
            </a:r>
          </a:p>
        </p:txBody>
      </p:sp>
      <p:sp>
        <p:nvSpPr>
          <p:cNvPr id="54" name="TextBox 53"/>
          <p:cNvSpPr txBox="1"/>
          <p:nvPr userDrawn="1"/>
        </p:nvSpPr>
        <p:spPr>
          <a:xfrm>
            <a:off x="3009902" y="1100946"/>
            <a:ext cx="1606551" cy="246221"/>
          </a:xfrm>
          <a:prstGeom prst="rect">
            <a:avLst/>
          </a:prstGeom>
          <a:noFill/>
        </p:spPr>
        <p:txBody>
          <a:bodyPr wrap="square" rtlCol="0">
            <a:spAutoFit/>
          </a:bodyPr>
          <a:lstStyle/>
          <a:p>
            <a:r>
              <a:rPr lang="en-US" sz="1000" dirty="0">
                <a:solidFill>
                  <a:prstClr val="black"/>
                </a:solidFill>
              </a:rPr>
              <a:t>RDDS PG #:</a:t>
            </a:r>
          </a:p>
        </p:txBody>
      </p:sp>
      <p:sp>
        <p:nvSpPr>
          <p:cNvPr id="55" name="Text Placeholder 2"/>
          <p:cNvSpPr>
            <a:spLocks noGrp="1"/>
          </p:cNvSpPr>
          <p:nvPr>
            <p:ph type="body" sz="quarter" idx="21" hasCustomPrompt="1"/>
          </p:nvPr>
        </p:nvSpPr>
        <p:spPr>
          <a:xfrm>
            <a:off x="373943" y="1100945"/>
            <a:ext cx="992009"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2238766" y="1100946"/>
            <a:ext cx="6695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4030131"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19973"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096341"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79800" y="1100945"/>
            <a:ext cx="975360" cy="246888"/>
          </a:xfrm>
          <a:noFill/>
        </p:spPr>
        <p:txBody>
          <a:bodyPr wrap="square" rtlCol="0">
            <a:spAutoFit/>
          </a:bodyPr>
          <a:lstStyle>
            <a:lvl1pPr algn="ctr">
              <a:defRPr lang="en-US" sz="1000" dirty="0">
                <a:latin typeface="+mn-lt"/>
                <a:cs typeface="+mn-cs"/>
              </a:defRPr>
            </a:lvl1pPr>
          </a:lstStyle>
          <a:p>
            <a:pPr marL="0" lvl="0"/>
            <a:r>
              <a:rPr lang="en-US" dirty="0"/>
              <a:t>0.000</a:t>
            </a:r>
          </a:p>
        </p:txBody>
      </p:sp>
      <p:sp>
        <p:nvSpPr>
          <p:cNvPr id="61" name="TextBox 60"/>
          <p:cNvSpPr txBox="1"/>
          <p:nvPr userDrawn="1"/>
        </p:nvSpPr>
        <p:spPr>
          <a:xfrm>
            <a:off x="11079800"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FY20</a:t>
            </a:r>
          </a:p>
        </p:txBody>
      </p:sp>
      <p:sp>
        <p:nvSpPr>
          <p:cNvPr id="62" name="TextBox 61"/>
          <p:cNvSpPr txBox="1"/>
          <p:nvPr userDrawn="1"/>
        </p:nvSpPr>
        <p:spPr>
          <a:xfrm>
            <a:off x="10101659"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FY19</a:t>
            </a:r>
          </a:p>
        </p:txBody>
      </p:sp>
      <p:sp>
        <p:nvSpPr>
          <p:cNvPr id="63" name="TextBox 62"/>
          <p:cNvSpPr txBox="1"/>
          <p:nvPr userDrawn="1"/>
        </p:nvSpPr>
        <p:spPr>
          <a:xfrm>
            <a:off x="9123517" y="880703"/>
            <a:ext cx="975360" cy="246221"/>
          </a:xfrm>
          <a:prstGeom prst="rect">
            <a:avLst/>
          </a:prstGeom>
          <a:noFill/>
        </p:spPr>
        <p:txBody>
          <a:bodyPr wrap="square" rtlCol="0">
            <a:spAutoFit/>
          </a:bodyPr>
          <a:lstStyle>
            <a:defPPr>
              <a:defRPr lang="en-US"/>
            </a:defPPr>
            <a:lvl1pPr>
              <a:defRPr sz="1000"/>
            </a:lvl1pPr>
          </a:lstStyle>
          <a:p>
            <a:pPr algn="ctr"/>
            <a:r>
              <a:rPr lang="en-US" sz="1000" dirty="0">
                <a:solidFill>
                  <a:prstClr val="black"/>
                </a:solidFill>
              </a:rPr>
              <a:t>FY18</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rPr>
              <a:t>LOCATION:</a:t>
            </a:r>
          </a:p>
        </p:txBody>
      </p:sp>
      <p:sp>
        <p:nvSpPr>
          <p:cNvPr id="14" name="Slide Number Placeholder 13"/>
          <p:cNvSpPr>
            <a:spLocks noGrp="1"/>
          </p:cNvSpPr>
          <p:nvPr>
            <p:ph type="sldNum" sz="quarter" idx="39"/>
          </p:nvPr>
        </p:nvSpPr>
        <p:spPr>
          <a:xfrm>
            <a:off x="10803240" y="6553200"/>
            <a:ext cx="1016000" cy="292102"/>
          </a:xfrm>
        </p:spPr>
        <p:txBody>
          <a:bodyPr/>
          <a:lstStyle/>
          <a:p>
            <a:pPr>
              <a:defRPr/>
            </a:pPr>
            <a:fld id="{231CC523-8BC6-4921-807A-66BD262F34AB}" type="slidenum">
              <a:rPr lang="en-US" smtClean="0"/>
              <a:pPr>
                <a:defRPr/>
              </a:pPr>
              <a:t>‹#›</a:t>
            </a:fld>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33"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26293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17_Staffer_Quad_2">
    <p:spTree>
      <p:nvGrpSpPr>
        <p:cNvPr id="1" name=""/>
        <p:cNvGrpSpPr/>
        <p:nvPr/>
      </p:nvGrpSpPr>
      <p:grpSpPr>
        <a:xfrm>
          <a:off x="0" y="0"/>
          <a:ext cx="0" cy="0"/>
          <a:chOff x="0" y="0"/>
          <a:chExt cx="0" cy="0"/>
        </a:xfrm>
      </p:grpSpPr>
      <p:sp>
        <p:nvSpPr>
          <p:cNvPr id="74" name="Text Placeholder 73"/>
          <p:cNvSpPr>
            <a:spLocks noGrp="1"/>
          </p:cNvSpPr>
          <p:nvPr>
            <p:ph type="body" sz="quarter" idx="36"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71" name="Text Placeholder 70"/>
          <p:cNvSpPr>
            <a:spLocks noGrp="1"/>
          </p:cNvSpPr>
          <p:nvPr>
            <p:ph type="body" sz="quarter" idx="35"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cxnSp>
        <p:nvCxnSpPr>
          <p:cNvPr id="11" name="Straight Connector 10"/>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1"/>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5"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17" name="TextBox 16"/>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8" name="TextBox 17"/>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9" name="TextBox 18"/>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sp>
        <p:nvSpPr>
          <p:cNvPr id="21" name="TextBox 20"/>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24" name="Text Placeholder 6"/>
          <p:cNvSpPr>
            <a:spLocks noGrp="1"/>
          </p:cNvSpPr>
          <p:nvPr>
            <p:ph type="body" sz="quarter" idx="32"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25" name="Text Placeholder 6"/>
          <p:cNvSpPr>
            <a:spLocks noGrp="1"/>
          </p:cNvSpPr>
          <p:nvPr>
            <p:ph type="body" sz="quarter" idx="33" hasCustomPrompt="1"/>
          </p:nvPr>
        </p:nvSpPr>
        <p:spPr>
          <a:xfrm>
            <a:off x="9514448" y="4329585"/>
            <a:ext cx="2621280" cy="2221992"/>
          </a:xfrm>
        </p:spPr>
        <p:txBody>
          <a:bodyPr/>
          <a:lstStyle>
            <a:lvl1pPr marL="0" indent="0">
              <a:defRPr sz="1000" baseline="0"/>
            </a:lvl1pPr>
          </a:lstStyle>
          <a:p>
            <a:pPr lvl="0"/>
            <a:r>
              <a:rPr lang="en-US" dirty="0"/>
              <a:t>(City, State)</a:t>
            </a:r>
          </a:p>
        </p:txBody>
      </p:sp>
      <p:cxnSp>
        <p:nvCxnSpPr>
          <p:cNvPr id="13" name="Straight Connector 12"/>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8" name="Text Placeholder 67"/>
          <p:cNvSpPr>
            <a:spLocks noGrp="1"/>
          </p:cNvSpPr>
          <p:nvPr>
            <p:ph type="body" sz="quarter" idx="34" hasCustomPrompt="1"/>
          </p:nvPr>
        </p:nvSpPr>
        <p:spPr>
          <a:xfrm>
            <a:off x="1828800" y="201560"/>
            <a:ext cx="10162908" cy="521208"/>
          </a:xfrm>
        </p:spPr>
        <p:txBody>
          <a:bodyPr anchor="ctr"/>
          <a:lstStyle>
            <a:lvl1pPr>
              <a:defRPr sz="2400"/>
            </a:lvl1pPr>
          </a:lstStyle>
          <a:p>
            <a:pPr lvl="0"/>
            <a:r>
              <a:rPr lang="en-US" dirty="0"/>
              <a:t>Program Name (Acronym)</a:t>
            </a:r>
          </a:p>
        </p:txBody>
      </p:sp>
      <p:sp>
        <p:nvSpPr>
          <p:cNvPr id="55" name="Text Placeholder 2"/>
          <p:cNvSpPr>
            <a:spLocks noGrp="1"/>
          </p:cNvSpPr>
          <p:nvPr>
            <p:ph type="body" sz="quarter" idx="21" hasCustomPrompt="1"/>
          </p:nvPr>
        </p:nvSpPr>
        <p:spPr>
          <a:xfrm>
            <a:off x="373941" y="1100945"/>
            <a:ext cx="1987296" cy="246888"/>
          </a:xfrm>
          <a:noFill/>
        </p:spPr>
        <p:txBody>
          <a:bodyPr wrap="square" lIns="45720" rtlCol="0">
            <a:spAutoFit/>
          </a:bodyPr>
          <a:lstStyle>
            <a:lvl1pPr>
              <a:defRPr lang="en-US" sz="1000" dirty="0">
                <a:latin typeface="+mn-lt"/>
                <a:cs typeface="+mn-cs"/>
              </a:defRPr>
            </a:lvl1pPr>
          </a:lstStyle>
          <a:p>
            <a:pPr marL="0" lvl="0"/>
            <a:r>
              <a:rPr lang="en-US" dirty="0"/>
              <a:t>-</a:t>
            </a:r>
          </a:p>
        </p:txBody>
      </p:sp>
      <p:sp>
        <p:nvSpPr>
          <p:cNvPr id="56" name="Text Placeholder 2"/>
          <p:cNvSpPr>
            <a:spLocks noGrp="1"/>
          </p:cNvSpPr>
          <p:nvPr>
            <p:ph type="body" sz="quarter" idx="22" hasCustomPrompt="1"/>
          </p:nvPr>
        </p:nvSpPr>
        <p:spPr>
          <a:xfrm>
            <a:off x="3203771" y="1100946"/>
            <a:ext cx="16581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7" name="Text Placeholder 2"/>
          <p:cNvSpPr>
            <a:spLocks noGrp="1"/>
          </p:cNvSpPr>
          <p:nvPr>
            <p:ph type="body" sz="quarter" idx="23" hasCustomPrompt="1"/>
          </p:nvPr>
        </p:nvSpPr>
        <p:spPr>
          <a:xfrm>
            <a:off x="5851173" y="1100946"/>
            <a:ext cx="1387124"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58" name="Text Placeholder 39"/>
          <p:cNvSpPr>
            <a:spLocks noGrp="1"/>
          </p:cNvSpPr>
          <p:nvPr>
            <p:ph type="body" sz="quarter" idx="15" hasCustomPrompt="1"/>
          </p:nvPr>
        </p:nvSpPr>
        <p:spPr>
          <a:xfrm>
            <a:off x="9122068"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59" name="Text Placeholder 39"/>
          <p:cNvSpPr>
            <a:spLocks noGrp="1"/>
          </p:cNvSpPr>
          <p:nvPr>
            <p:ph type="body" sz="quarter" idx="29" hasCustomPrompt="1"/>
          </p:nvPr>
        </p:nvSpPr>
        <p:spPr>
          <a:xfrm>
            <a:off x="10111545"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60" name="Text Placeholder 39"/>
          <p:cNvSpPr>
            <a:spLocks noGrp="1"/>
          </p:cNvSpPr>
          <p:nvPr>
            <p:ph type="body" sz="quarter" idx="30" hasCustomPrompt="1"/>
          </p:nvPr>
        </p:nvSpPr>
        <p:spPr>
          <a:xfrm>
            <a:off x="11095004" y="1120609"/>
            <a:ext cx="975360" cy="230832"/>
          </a:xfrm>
          <a:noFill/>
        </p:spPr>
        <p:txBody>
          <a:bodyPr wrap="square" rtlCol="0">
            <a:spAutoFit/>
          </a:bodyPr>
          <a:lstStyle>
            <a:lvl1pPr algn="ctr">
              <a:defRPr lang="en-US" sz="900" dirty="0">
                <a:latin typeface="+mn-lt"/>
                <a:cs typeface="+mn-cs"/>
              </a:defRPr>
            </a:lvl1pPr>
          </a:lstStyle>
          <a:p>
            <a:pPr marL="0" lvl="0"/>
            <a:r>
              <a:rPr lang="en-US" dirty="0"/>
              <a:t>0.000</a:t>
            </a:r>
          </a:p>
        </p:txBody>
      </p:sp>
      <p:sp>
        <p:nvSpPr>
          <p:cNvPr id="33" name="TextBox 32"/>
          <p:cNvSpPr txBox="1"/>
          <p:nvPr userDrawn="1"/>
        </p:nvSpPr>
        <p:spPr>
          <a:xfrm>
            <a:off x="2376359" y="1109506"/>
            <a:ext cx="1056740" cy="246221"/>
          </a:xfrm>
          <a:prstGeom prst="rect">
            <a:avLst/>
          </a:prstGeom>
          <a:noFill/>
        </p:spPr>
        <p:txBody>
          <a:bodyPr wrap="square" rtlCol="0">
            <a:spAutoFit/>
          </a:bodyPr>
          <a:lstStyle/>
          <a:p>
            <a:r>
              <a:rPr lang="en-US" sz="1000" dirty="0">
                <a:latin typeface="+mn-lt"/>
              </a:rPr>
              <a:t>PROJECT:</a:t>
            </a:r>
          </a:p>
        </p:txBody>
      </p:sp>
      <p:sp>
        <p:nvSpPr>
          <p:cNvPr id="34" name="TextBox 33"/>
          <p:cNvSpPr txBox="1"/>
          <p:nvPr userDrawn="1"/>
        </p:nvSpPr>
        <p:spPr>
          <a:xfrm>
            <a:off x="4819654" y="1109506"/>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35" name="TextBox 34"/>
          <p:cNvSpPr txBox="1"/>
          <p:nvPr userDrawn="1"/>
        </p:nvSpPr>
        <p:spPr>
          <a:xfrm>
            <a:off x="11085197"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FY20</a:t>
            </a:r>
          </a:p>
        </p:txBody>
      </p:sp>
      <p:sp>
        <p:nvSpPr>
          <p:cNvPr id="36" name="TextBox 35"/>
          <p:cNvSpPr txBox="1"/>
          <p:nvPr userDrawn="1"/>
        </p:nvSpPr>
        <p:spPr>
          <a:xfrm>
            <a:off x="10106128"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FY19</a:t>
            </a:r>
          </a:p>
        </p:txBody>
      </p:sp>
      <p:sp>
        <p:nvSpPr>
          <p:cNvPr id="37" name="TextBox 36"/>
          <p:cNvSpPr txBox="1"/>
          <p:nvPr userDrawn="1"/>
        </p:nvSpPr>
        <p:spPr>
          <a:xfrm>
            <a:off x="913060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FY18</a:t>
            </a:r>
          </a:p>
        </p:txBody>
      </p:sp>
      <p:sp>
        <p:nvSpPr>
          <p:cNvPr id="38" name="TextBox 37"/>
          <p:cNvSpPr txBox="1"/>
          <p:nvPr userDrawn="1"/>
        </p:nvSpPr>
        <p:spPr>
          <a:xfrm>
            <a:off x="8155245" y="663878"/>
            <a:ext cx="97536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a:t>PROJECT</a:t>
            </a:r>
          </a:p>
        </p:txBody>
      </p:sp>
      <p:sp>
        <p:nvSpPr>
          <p:cNvPr id="39" name="TextBox 38"/>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5" name="Text Placeholder 4"/>
          <p:cNvSpPr>
            <a:spLocks noGrp="1"/>
          </p:cNvSpPr>
          <p:nvPr>
            <p:ph type="body" sz="quarter" idx="37" hasCustomPrompt="1"/>
          </p:nvPr>
        </p:nvSpPr>
        <p:spPr>
          <a:xfrm>
            <a:off x="9115229" y="874914"/>
            <a:ext cx="975360" cy="228600"/>
          </a:xfrm>
        </p:spPr>
        <p:txBody>
          <a:bodyPr/>
          <a:lstStyle>
            <a:lvl1pPr algn="ctr">
              <a:defRPr sz="900"/>
            </a:lvl1pPr>
          </a:lstStyle>
          <a:p>
            <a:pPr lvl="0"/>
            <a:r>
              <a:rPr lang="en-US" dirty="0"/>
              <a:t>0.000</a:t>
            </a:r>
          </a:p>
        </p:txBody>
      </p:sp>
      <p:sp>
        <p:nvSpPr>
          <p:cNvPr id="7" name="Text Placeholder 6"/>
          <p:cNvSpPr>
            <a:spLocks noGrp="1"/>
          </p:cNvSpPr>
          <p:nvPr>
            <p:ph type="body" sz="quarter" idx="38" hasCustomPrompt="1"/>
          </p:nvPr>
        </p:nvSpPr>
        <p:spPr>
          <a:xfrm>
            <a:off x="10111545" y="874688"/>
            <a:ext cx="975360" cy="228600"/>
          </a:xfrm>
        </p:spPr>
        <p:txBody>
          <a:bodyPr/>
          <a:lstStyle>
            <a:lvl1pPr algn="ctr">
              <a:defRPr sz="900"/>
            </a:lvl1pPr>
          </a:lstStyle>
          <a:p>
            <a:pPr lvl="0"/>
            <a:r>
              <a:rPr lang="en-US" dirty="0"/>
              <a:t>0.000</a:t>
            </a:r>
          </a:p>
        </p:txBody>
      </p:sp>
      <p:sp>
        <p:nvSpPr>
          <p:cNvPr id="10" name="Text Placeholder 9"/>
          <p:cNvSpPr>
            <a:spLocks noGrp="1"/>
          </p:cNvSpPr>
          <p:nvPr>
            <p:ph type="body" sz="quarter" idx="39" hasCustomPrompt="1"/>
          </p:nvPr>
        </p:nvSpPr>
        <p:spPr>
          <a:xfrm>
            <a:off x="11095004" y="874688"/>
            <a:ext cx="975360" cy="228600"/>
          </a:xfrm>
        </p:spPr>
        <p:txBody>
          <a:bodyPr/>
          <a:lstStyle>
            <a:lvl1pPr algn="ctr">
              <a:defRPr sz="900"/>
            </a:lvl1pPr>
          </a:lstStyle>
          <a:p>
            <a:pPr lvl="0"/>
            <a:r>
              <a:rPr lang="en-US" dirty="0"/>
              <a:t>0.000</a:t>
            </a:r>
          </a:p>
        </p:txBody>
      </p:sp>
      <p:sp>
        <p:nvSpPr>
          <p:cNvPr id="16" name="Content Placeholder 15"/>
          <p:cNvSpPr>
            <a:spLocks noGrp="1"/>
          </p:cNvSpPr>
          <p:nvPr>
            <p:ph sz="quarter" idx="40" hasCustomPrompt="1"/>
          </p:nvPr>
        </p:nvSpPr>
        <p:spPr>
          <a:xfrm>
            <a:off x="8124905" y="1121948"/>
            <a:ext cx="975360" cy="228600"/>
          </a:xfrm>
        </p:spPr>
        <p:txBody>
          <a:bodyPr/>
          <a:lstStyle>
            <a:lvl1pPr algn="ctr">
              <a:defRPr sz="900"/>
            </a:lvl1pPr>
          </a:lstStyle>
          <a:p>
            <a:pPr lvl="0"/>
            <a:r>
              <a:rPr lang="en-US" dirty="0"/>
              <a:t>-</a:t>
            </a:r>
          </a:p>
        </p:txBody>
      </p:sp>
      <p:sp>
        <p:nvSpPr>
          <p:cNvPr id="26" name="Content Placeholder 25"/>
          <p:cNvSpPr>
            <a:spLocks noGrp="1"/>
          </p:cNvSpPr>
          <p:nvPr>
            <p:ph sz="quarter" idx="41" hasCustomPrompt="1"/>
          </p:nvPr>
        </p:nvSpPr>
        <p:spPr>
          <a:xfrm>
            <a:off x="8124905" y="874688"/>
            <a:ext cx="975360" cy="228600"/>
          </a:xfrm>
        </p:spPr>
        <p:txBody>
          <a:bodyPr/>
          <a:lstStyle>
            <a:lvl1pPr algn="ctr">
              <a:defRPr sz="900"/>
            </a:lvl1pPr>
            <a:lvl2pPr>
              <a:defRPr sz="900"/>
            </a:lvl2pPr>
            <a:lvl3pPr>
              <a:defRPr sz="900"/>
            </a:lvl3pPr>
            <a:lvl4pPr>
              <a:defRPr sz="900"/>
            </a:lvl4pPr>
            <a:lvl5pPr>
              <a:defRPr sz="900"/>
            </a:lvl5pPr>
          </a:lstStyle>
          <a:p>
            <a:pPr lvl="0"/>
            <a:r>
              <a:rPr lang="en-US" dirty="0"/>
              <a:t>-</a:t>
            </a:r>
          </a:p>
        </p:txBody>
      </p:sp>
      <p:sp>
        <p:nvSpPr>
          <p:cNvPr id="20" name="Rectangle 19"/>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22" name="Rectangle 21"/>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44"/>
          </p:nvPr>
        </p:nvSpPr>
        <p:spPr/>
        <p:txBody>
          <a:bodyPr/>
          <a:lstStyle/>
          <a:p>
            <a:pPr>
              <a:defRPr/>
            </a:pPr>
            <a:fld id="{231CC523-8BC6-4921-807A-66BD262F34AB}" type="slidenum">
              <a:rPr lang="en-US" smtClean="0"/>
              <a:pPr>
                <a:defRPr/>
              </a:pPr>
              <a:t>‹#›</a:t>
            </a:fld>
            <a:endParaRPr lang="en-US"/>
          </a:p>
        </p:txBody>
      </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41"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410579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17_Staffer_Quad_3">
    <p:spTree>
      <p:nvGrpSpPr>
        <p:cNvPr id="1" name=""/>
        <p:cNvGrpSpPr/>
        <p:nvPr/>
      </p:nvGrpSpPr>
      <p:grpSpPr>
        <a:xfrm>
          <a:off x="0" y="0"/>
          <a:ext cx="0" cy="0"/>
          <a:chOff x="0" y="0"/>
          <a:chExt cx="0" cy="0"/>
        </a:xfrm>
      </p:grpSpPr>
      <p:sp>
        <p:nvSpPr>
          <p:cNvPr id="64" name="Text Placeholder 70"/>
          <p:cNvSpPr>
            <a:spLocks noGrp="1"/>
          </p:cNvSpPr>
          <p:nvPr>
            <p:ph type="body" sz="quarter" idx="49" hasCustomPrompt="1"/>
          </p:nvPr>
        </p:nvSpPr>
        <p:spPr>
          <a:xfrm>
            <a:off x="262875" y="1592626"/>
            <a:ext cx="5718048" cy="2157984"/>
          </a:xfrm>
        </p:spPr>
        <p:txBody>
          <a:bodyPr/>
          <a:lstStyle>
            <a:lvl1pPr marL="0" indent="0">
              <a:defRPr sz="1200" baseline="0"/>
            </a:lvl1pPr>
          </a:lstStyle>
          <a:p>
            <a:pPr lvl="0"/>
            <a:r>
              <a:rPr lang="en-US" dirty="0"/>
              <a:t>(Give a broad overview of the program here)</a:t>
            </a:r>
          </a:p>
        </p:txBody>
      </p:sp>
      <p:sp>
        <p:nvSpPr>
          <p:cNvPr id="63" name="Text Placeholder 6"/>
          <p:cNvSpPr>
            <a:spLocks noGrp="1"/>
          </p:cNvSpPr>
          <p:nvPr>
            <p:ph type="body" sz="quarter" idx="47" hasCustomPrompt="1"/>
          </p:nvPr>
        </p:nvSpPr>
        <p:spPr>
          <a:xfrm>
            <a:off x="9514448" y="4329585"/>
            <a:ext cx="2621280" cy="2221992"/>
          </a:xfrm>
        </p:spPr>
        <p:txBody>
          <a:bodyPr/>
          <a:lstStyle>
            <a:lvl1pPr marL="0" indent="0">
              <a:defRPr sz="1000" baseline="0"/>
            </a:lvl1pPr>
          </a:lstStyle>
          <a:p>
            <a:pPr lvl="0"/>
            <a:r>
              <a:rPr lang="en-US" dirty="0"/>
              <a:t>(City, State)</a:t>
            </a:r>
          </a:p>
        </p:txBody>
      </p:sp>
      <p:sp>
        <p:nvSpPr>
          <p:cNvPr id="62" name="Text Placeholder 6"/>
          <p:cNvSpPr>
            <a:spLocks noGrp="1"/>
          </p:cNvSpPr>
          <p:nvPr>
            <p:ph type="body" sz="quarter" idx="46" hasCustomPrompt="1"/>
          </p:nvPr>
        </p:nvSpPr>
        <p:spPr>
          <a:xfrm>
            <a:off x="6253087" y="4329799"/>
            <a:ext cx="3252157" cy="2221992"/>
          </a:xfrm>
        </p:spPr>
        <p:txBody>
          <a:bodyPr/>
          <a:lstStyle>
            <a:lvl1pPr marL="0" indent="0">
              <a:defRPr sz="1000"/>
            </a:lvl1pPr>
          </a:lstStyle>
          <a:p>
            <a:pPr lvl="0"/>
            <a:r>
              <a:rPr lang="en-US" dirty="0"/>
              <a:t>(Just include primes)</a:t>
            </a:r>
          </a:p>
        </p:txBody>
      </p:sp>
      <p:sp>
        <p:nvSpPr>
          <p:cNvPr id="60" name="Text Placeholder 67"/>
          <p:cNvSpPr>
            <a:spLocks noGrp="1"/>
          </p:cNvSpPr>
          <p:nvPr>
            <p:ph type="body" sz="quarter" idx="43" hasCustomPrompt="1"/>
          </p:nvPr>
        </p:nvSpPr>
        <p:spPr>
          <a:xfrm>
            <a:off x="1828800" y="201560"/>
            <a:ext cx="10162908" cy="521208"/>
          </a:xfrm>
        </p:spPr>
        <p:txBody>
          <a:bodyPr anchor="ctr"/>
          <a:lstStyle>
            <a:lvl1pPr>
              <a:defRPr sz="2400"/>
            </a:lvl1pPr>
          </a:lstStyle>
          <a:p>
            <a:pPr lvl="0"/>
            <a:r>
              <a:rPr lang="en-US" dirty="0"/>
              <a:t>Program Name (Acronym)</a:t>
            </a:r>
          </a:p>
        </p:txBody>
      </p:sp>
      <p:cxnSp>
        <p:nvCxnSpPr>
          <p:cNvPr id="41" name="Straight Connector 40"/>
          <p:cNvCxnSpPr/>
          <p:nvPr userDrawn="1"/>
        </p:nvCxnSpPr>
        <p:spPr bwMode="auto">
          <a:xfrm>
            <a:off x="0" y="1355726"/>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11" name="TextBox 10"/>
          <p:cNvSpPr txBox="1"/>
          <p:nvPr userDrawn="1"/>
        </p:nvSpPr>
        <p:spPr>
          <a:xfrm>
            <a:off x="2953687" y="1124895"/>
            <a:ext cx="1056740" cy="246221"/>
          </a:xfrm>
          <a:prstGeom prst="rect">
            <a:avLst/>
          </a:prstGeom>
          <a:noFill/>
        </p:spPr>
        <p:txBody>
          <a:bodyPr wrap="square" rtlCol="0">
            <a:spAutoFit/>
          </a:bodyPr>
          <a:lstStyle/>
          <a:p>
            <a:r>
              <a:rPr lang="en-US" sz="1000" dirty="0">
                <a:latin typeface="+mn-lt"/>
              </a:rPr>
              <a:t>PROJECT:</a:t>
            </a:r>
          </a:p>
        </p:txBody>
      </p:sp>
      <p:sp>
        <p:nvSpPr>
          <p:cNvPr id="53" name="TextBox 52"/>
          <p:cNvSpPr txBox="1"/>
          <p:nvPr userDrawn="1"/>
        </p:nvSpPr>
        <p:spPr>
          <a:xfrm>
            <a:off x="38105" y="1100946"/>
            <a:ext cx="831849" cy="246221"/>
          </a:xfrm>
          <a:prstGeom prst="rect">
            <a:avLst/>
          </a:prstGeom>
          <a:noFill/>
        </p:spPr>
        <p:txBody>
          <a:bodyPr wrap="square" rtlCol="0">
            <a:spAutoFit/>
          </a:bodyPr>
          <a:lstStyle/>
          <a:p>
            <a:r>
              <a:rPr lang="en-US" sz="1000" dirty="0">
                <a:latin typeface="+mn-lt"/>
              </a:rPr>
              <a:t>PE:</a:t>
            </a:r>
          </a:p>
        </p:txBody>
      </p:sp>
      <p:sp>
        <p:nvSpPr>
          <p:cNvPr id="12" name="TextBox 11"/>
          <p:cNvSpPr txBox="1"/>
          <p:nvPr userDrawn="1"/>
        </p:nvSpPr>
        <p:spPr>
          <a:xfrm>
            <a:off x="5901886" y="1115063"/>
            <a:ext cx="1606551" cy="246221"/>
          </a:xfrm>
          <a:prstGeom prst="rect">
            <a:avLst/>
          </a:prstGeom>
          <a:noFill/>
        </p:spPr>
        <p:txBody>
          <a:bodyPr wrap="square" rtlCol="0">
            <a:spAutoFit/>
          </a:bodyPr>
          <a:lstStyle/>
          <a:p>
            <a:r>
              <a:rPr lang="en-US" sz="1000" dirty="0">
                <a:latin typeface="+mn-lt"/>
              </a:rPr>
              <a:t>RDDS</a:t>
            </a:r>
            <a:r>
              <a:rPr lang="en-US" sz="1000" baseline="0" dirty="0">
                <a:latin typeface="+mn-lt"/>
              </a:rPr>
              <a:t> PG #</a:t>
            </a:r>
            <a:r>
              <a:rPr lang="en-US" sz="1000" dirty="0">
                <a:latin typeface="+mn-lt"/>
              </a:rPr>
              <a:t>:</a:t>
            </a:r>
          </a:p>
        </p:txBody>
      </p:sp>
      <p:sp>
        <p:nvSpPr>
          <p:cNvPr id="23" name="Text Placeholder 2"/>
          <p:cNvSpPr>
            <a:spLocks noGrp="1"/>
          </p:cNvSpPr>
          <p:nvPr>
            <p:ph type="body" sz="quarter" idx="21" hasCustomPrompt="1"/>
          </p:nvPr>
        </p:nvSpPr>
        <p:spPr>
          <a:xfrm>
            <a:off x="364472" y="1095399"/>
            <a:ext cx="2764371" cy="246221"/>
          </a:xfrm>
          <a:noFill/>
        </p:spPr>
        <p:txBody>
          <a:bodyPr wrap="square" lIns="45720" rtlCol="0">
            <a:spAutoFit/>
          </a:bodyPr>
          <a:lstStyle>
            <a:lvl1pPr>
              <a:defRPr lang="en-US" sz="1000" baseline="0" dirty="0">
                <a:latin typeface="+mn-lt"/>
                <a:cs typeface="+mn-cs"/>
              </a:defRPr>
            </a:lvl1pPr>
          </a:lstStyle>
          <a:p>
            <a:pPr marL="0" lvl="0"/>
            <a:r>
              <a:rPr lang="en-US" dirty="0"/>
              <a:t>-</a:t>
            </a:r>
          </a:p>
        </p:txBody>
      </p:sp>
      <p:sp>
        <p:nvSpPr>
          <p:cNvPr id="24" name="Text Placeholder 2"/>
          <p:cNvSpPr>
            <a:spLocks noGrp="1"/>
          </p:cNvSpPr>
          <p:nvPr>
            <p:ph type="body" sz="quarter" idx="22" hasCustomPrompt="1"/>
          </p:nvPr>
        </p:nvSpPr>
        <p:spPr>
          <a:xfrm>
            <a:off x="3768343" y="1095399"/>
            <a:ext cx="229721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a:t>-</a:t>
            </a:r>
          </a:p>
        </p:txBody>
      </p:sp>
      <p:sp>
        <p:nvSpPr>
          <p:cNvPr id="25" name="Text Placeholder 2"/>
          <p:cNvSpPr>
            <a:spLocks noGrp="1"/>
          </p:cNvSpPr>
          <p:nvPr>
            <p:ph type="body" sz="quarter" idx="23" hasCustomPrompt="1"/>
          </p:nvPr>
        </p:nvSpPr>
        <p:spPr>
          <a:xfrm>
            <a:off x="6934856" y="1105231"/>
            <a:ext cx="121362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0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a:t>
            </a:r>
          </a:p>
        </p:txBody>
      </p:sp>
      <p:sp>
        <p:nvSpPr>
          <p:cNvPr id="19" name="Text Placeholder 39"/>
          <p:cNvSpPr>
            <a:spLocks noGrp="1"/>
          </p:cNvSpPr>
          <p:nvPr>
            <p:ph type="body" sz="quarter" idx="15" hasCustomPrompt="1"/>
          </p:nvPr>
        </p:nvSpPr>
        <p:spPr>
          <a:xfrm>
            <a:off x="91310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0" name="Text Placeholder 39"/>
          <p:cNvSpPr>
            <a:spLocks noGrp="1"/>
          </p:cNvSpPr>
          <p:nvPr>
            <p:ph type="body" sz="quarter" idx="29" hasCustomPrompt="1"/>
          </p:nvPr>
        </p:nvSpPr>
        <p:spPr>
          <a:xfrm>
            <a:off x="10106128"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4" name="Text Placeholder 39"/>
          <p:cNvSpPr>
            <a:spLocks noGrp="1"/>
          </p:cNvSpPr>
          <p:nvPr>
            <p:ph type="body" sz="quarter" idx="30" hasCustomPrompt="1"/>
          </p:nvPr>
        </p:nvSpPr>
        <p:spPr>
          <a:xfrm>
            <a:off x="11085197"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2" name="Text Placeholder 39"/>
          <p:cNvSpPr>
            <a:spLocks noGrp="1"/>
          </p:cNvSpPr>
          <p:nvPr>
            <p:ph type="body" sz="quarter" idx="31" hasCustomPrompt="1"/>
          </p:nvPr>
        </p:nvSpPr>
        <p:spPr>
          <a:xfrm>
            <a:off x="91310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34" name="Text Placeholder 39"/>
          <p:cNvSpPr>
            <a:spLocks noGrp="1"/>
          </p:cNvSpPr>
          <p:nvPr>
            <p:ph type="body" sz="quarter" idx="32" hasCustomPrompt="1"/>
          </p:nvPr>
        </p:nvSpPr>
        <p:spPr>
          <a:xfrm>
            <a:off x="10106128"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43" name="Text Placeholder 39"/>
          <p:cNvSpPr>
            <a:spLocks noGrp="1"/>
          </p:cNvSpPr>
          <p:nvPr>
            <p:ph type="body" sz="quarter" idx="33" hasCustomPrompt="1"/>
          </p:nvPr>
        </p:nvSpPr>
        <p:spPr>
          <a:xfrm>
            <a:off x="11085197"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13" name="TextBox 12"/>
          <p:cNvSpPr txBox="1"/>
          <p:nvPr userDrawn="1"/>
        </p:nvSpPr>
        <p:spPr>
          <a:xfrm>
            <a:off x="110851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FY20</a:t>
            </a:r>
          </a:p>
        </p:txBody>
      </p:sp>
      <p:sp>
        <p:nvSpPr>
          <p:cNvPr id="14" name="TextBox 13"/>
          <p:cNvSpPr txBox="1"/>
          <p:nvPr userDrawn="1"/>
        </p:nvSpPr>
        <p:spPr>
          <a:xfrm>
            <a:off x="10106128"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FY19</a:t>
            </a:r>
          </a:p>
        </p:txBody>
      </p:sp>
      <p:sp>
        <p:nvSpPr>
          <p:cNvPr id="15" name="TextBox 14"/>
          <p:cNvSpPr txBox="1"/>
          <p:nvPr userDrawn="1"/>
        </p:nvSpPr>
        <p:spPr>
          <a:xfrm>
            <a:off x="9131097"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FY18</a:t>
            </a:r>
          </a:p>
        </p:txBody>
      </p:sp>
      <p:sp>
        <p:nvSpPr>
          <p:cNvPr id="45" name="TextBox 44"/>
          <p:cNvSpPr txBox="1"/>
          <p:nvPr userDrawn="1"/>
        </p:nvSpPr>
        <p:spPr>
          <a:xfrm>
            <a:off x="8152193" y="709920"/>
            <a:ext cx="97536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a:t>PROJECT</a:t>
            </a:r>
          </a:p>
        </p:txBody>
      </p:sp>
      <p:sp>
        <p:nvSpPr>
          <p:cNvPr id="46" name="Text Placeholder 39"/>
          <p:cNvSpPr>
            <a:spLocks noGrp="1"/>
          </p:cNvSpPr>
          <p:nvPr userDrawn="1">
            <p:ph type="body" sz="quarter" idx="34" hasCustomPrompt="1"/>
          </p:nvPr>
        </p:nvSpPr>
        <p:spPr>
          <a:xfrm>
            <a:off x="8152193" y="1184163"/>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48" name="Text Placeholder 39"/>
          <p:cNvSpPr>
            <a:spLocks noGrp="1"/>
          </p:cNvSpPr>
          <p:nvPr userDrawn="1">
            <p:ph type="body" sz="quarter" idx="35" hasCustomPrompt="1"/>
          </p:nvPr>
        </p:nvSpPr>
        <p:spPr>
          <a:xfrm>
            <a:off x="8152193" y="102097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16" name="TextBox 15"/>
          <p:cNvSpPr txBox="1"/>
          <p:nvPr userDrawn="1"/>
        </p:nvSpPr>
        <p:spPr>
          <a:xfrm>
            <a:off x="1200151" y="1363190"/>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OVERVIEW</a:t>
            </a:r>
          </a:p>
        </p:txBody>
      </p:sp>
      <p:sp>
        <p:nvSpPr>
          <p:cNvPr id="17" name="TextBox 16"/>
          <p:cNvSpPr txBox="1"/>
          <p:nvPr userDrawn="1"/>
        </p:nvSpPr>
        <p:spPr>
          <a:xfrm>
            <a:off x="7454898" y="1365363"/>
            <a:ext cx="3619503"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PROGRAM STATUS</a:t>
            </a:r>
          </a:p>
        </p:txBody>
      </p:sp>
      <p:sp>
        <p:nvSpPr>
          <p:cNvPr id="18" name="TextBox 17"/>
          <p:cNvSpPr txBox="1"/>
          <p:nvPr userDrawn="1"/>
        </p:nvSpPr>
        <p:spPr>
          <a:xfrm>
            <a:off x="341314" y="3843864"/>
            <a:ext cx="5337177"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CAPABILITY OBJECTIVE/GOAL</a:t>
            </a:r>
          </a:p>
        </p:txBody>
      </p:sp>
      <p:cxnSp>
        <p:nvCxnSpPr>
          <p:cNvPr id="42" name="Straight Connector 41"/>
          <p:cNvCxnSpPr/>
          <p:nvPr userDrawn="1"/>
        </p:nvCxnSpPr>
        <p:spPr bwMode="auto">
          <a:xfrm>
            <a:off x="0" y="3825875"/>
            <a:ext cx="12192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6096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9" name="TextBox 38"/>
          <p:cNvSpPr txBox="1"/>
          <p:nvPr userDrawn="1"/>
        </p:nvSpPr>
        <p:spPr>
          <a:xfrm>
            <a:off x="8188123" y="3843864"/>
            <a:ext cx="2153051" cy="276999"/>
          </a:xfrm>
          <a:prstGeom prst="rect">
            <a:avLst/>
          </a:prstGeom>
          <a:noFill/>
        </p:spPr>
        <p:txBody>
          <a:bodyPr wrap="square" rtlCol="0">
            <a:spAutoFit/>
          </a:bodyPr>
          <a:lstStyle/>
          <a:p>
            <a:pPr algn="ctr"/>
            <a:r>
              <a:rPr lang="en-US" sz="1200" b="1" dirty="0">
                <a:latin typeface="Tahoma" pitchFamily="34" charset="0"/>
                <a:ea typeface="Tahoma" pitchFamily="34" charset="0"/>
                <a:cs typeface="Tahoma" pitchFamily="34" charset="0"/>
              </a:rPr>
              <a:t>PERFORMERS</a:t>
            </a:r>
          </a:p>
        </p:txBody>
      </p:sp>
      <p:sp>
        <p:nvSpPr>
          <p:cNvPr id="49" name="Text Placeholder 39"/>
          <p:cNvSpPr>
            <a:spLocks noGrp="1"/>
          </p:cNvSpPr>
          <p:nvPr userDrawn="1">
            <p:ph type="body" sz="quarter" idx="36" hasCustomPrompt="1"/>
          </p:nvPr>
        </p:nvSpPr>
        <p:spPr>
          <a:xfrm>
            <a:off x="91310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0" name="Text Placeholder 39"/>
          <p:cNvSpPr>
            <a:spLocks noGrp="1"/>
          </p:cNvSpPr>
          <p:nvPr userDrawn="1">
            <p:ph type="body" sz="quarter" idx="37" hasCustomPrompt="1"/>
          </p:nvPr>
        </p:nvSpPr>
        <p:spPr>
          <a:xfrm>
            <a:off x="10106620"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1" name="Text Placeholder 39"/>
          <p:cNvSpPr>
            <a:spLocks noGrp="1"/>
          </p:cNvSpPr>
          <p:nvPr userDrawn="1">
            <p:ph type="body" sz="quarter" idx="38" hasCustomPrompt="1"/>
          </p:nvPr>
        </p:nvSpPr>
        <p:spPr>
          <a:xfrm>
            <a:off x="11085197"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0.000</a:t>
            </a:r>
          </a:p>
        </p:txBody>
      </p:sp>
      <p:sp>
        <p:nvSpPr>
          <p:cNvPr id="52" name="Text Placeholder 39"/>
          <p:cNvSpPr>
            <a:spLocks noGrp="1"/>
          </p:cNvSpPr>
          <p:nvPr userDrawn="1">
            <p:ph type="body" sz="quarter" idx="39" hasCustomPrompt="1"/>
          </p:nvPr>
        </p:nvSpPr>
        <p:spPr>
          <a:xfrm>
            <a:off x="8152193" y="849141"/>
            <a:ext cx="97536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a:t>-</a:t>
            </a:r>
          </a:p>
        </p:txBody>
      </p:sp>
      <p:sp>
        <p:nvSpPr>
          <p:cNvPr id="57" name="Text Placeholder 73"/>
          <p:cNvSpPr>
            <a:spLocks noGrp="1"/>
          </p:cNvSpPr>
          <p:nvPr>
            <p:ph type="body" sz="quarter" idx="40" hasCustomPrompt="1"/>
          </p:nvPr>
        </p:nvSpPr>
        <p:spPr>
          <a:xfrm>
            <a:off x="262875" y="4077691"/>
            <a:ext cx="5718048" cy="2157984"/>
          </a:xfrm>
        </p:spPr>
        <p:txBody>
          <a:bodyPr/>
          <a:lstStyle>
            <a:lvl1pPr marL="0" indent="0">
              <a:defRPr sz="1200" baseline="0"/>
            </a:lvl1pPr>
          </a:lstStyle>
          <a:p>
            <a:pPr lvl="0"/>
            <a:r>
              <a:rPr lang="en-US" dirty="0"/>
              <a:t>(What are you trying to accomplish and what is the desired end state)</a:t>
            </a:r>
          </a:p>
        </p:txBody>
      </p:sp>
      <p:sp>
        <p:nvSpPr>
          <p:cNvPr id="59" name="Text Placeholder 6"/>
          <p:cNvSpPr>
            <a:spLocks noGrp="1"/>
          </p:cNvSpPr>
          <p:nvPr>
            <p:ph type="body" sz="quarter" idx="14" hasCustomPrompt="1"/>
          </p:nvPr>
        </p:nvSpPr>
        <p:spPr>
          <a:xfrm>
            <a:off x="6273660" y="1592626"/>
            <a:ext cx="5718048" cy="2157984"/>
          </a:xfrm>
        </p:spPr>
        <p:txBody>
          <a:bodyPr/>
          <a:lstStyle>
            <a:lvl1pPr marL="0" indent="0">
              <a:defRPr sz="1200" baseline="0"/>
            </a:lvl1pPr>
          </a:lstStyle>
          <a:p>
            <a:pPr lvl="0"/>
            <a:r>
              <a:rPr lang="en-US" dirty="0"/>
              <a:t>Upcoming Key Decisions:</a:t>
            </a:r>
          </a:p>
          <a:p>
            <a:pPr lvl="0"/>
            <a:endParaRPr lang="en-US" dirty="0"/>
          </a:p>
          <a:p>
            <a:pPr lvl="0"/>
            <a:r>
              <a:rPr lang="en-US" dirty="0"/>
              <a:t>Transition: (Define stages of transition – 6.1, 6.2, 6.3</a:t>
            </a:r>
          </a:p>
          <a:p>
            <a:pPr lvl="0"/>
            <a:endParaRPr lang="en-US" dirty="0"/>
          </a:p>
          <a:p>
            <a:pPr lvl="0"/>
            <a:r>
              <a:rPr lang="en-US" dirty="0"/>
              <a:t>Technical Risk</a:t>
            </a:r>
          </a:p>
        </p:txBody>
      </p:sp>
      <p:sp>
        <p:nvSpPr>
          <p:cNvPr id="36" name="Rectangle 35"/>
          <p:cNvSpPr/>
          <p:nvPr userDrawn="1"/>
        </p:nvSpPr>
        <p:spPr>
          <a:xfrm>
            <a:off x="6245883" y="4103929"/>
            <a:ext cx="5876544"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a:latin typeface="Tahoma" pitchFamily="34" charset="0"/>
                <a:ea typeface="Tahoma" pitchFamily="34" charset="0"/>
                <a:cs typeface="Tahoma" pitchFamily="34" charset="0"/>
              </a:rPr>
              <a:t>PERFORMER:	</a:t>
            </a:r>
          </a:p>
        </p:txBody>
      </p:sp>
      <p:sp>
        <p:nvSpPr>
          <p:cNvPr id="8" name="Rectangle 7"/>
          <p:cNvSpPr/>
          <p:nvPr userDrawn="1"/>
        </p:nvSpPr>
        <p:spPr>
          <a:xfrm>
            <a:off x="9505245" y="4095463"/>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LOCATION:</a:t>
            </a:r>
          </a:p>
        </p:txBody>
      </p:sp>
      <p:sp>
        <p:nvSpPr>
          <p:cNvPr id="4" name="Slide Number Placeholder 3"/>
          <p:cNvSpPr>
            <a:spLocks noGrp="1"/>
          </p:cNvSpPr>
          <p:nvPr>
            <p:ph type="sldNum" sz="quarter" idx="52"/>
          </p:nvPr>
        </p:nvSpPr>
        <p:spPr/>
        <p:txBody>
          <a:bodyPr/>
          <a:lstStyle/>
          <a:p>
            <a:pPr>
              <a:defRPr/>
            </a:pPr>
            <a:fld id="{231CC523-8BC6-4921-807A-66BD262F34AB}" type="slidenum">
              <a:rPr lang="en-US" smtClean="0"/>
              <a:pPr>
                <a:defRPr/>
              </a:pPr>
              <a:t>‹#›</a:t>
            </a:fld>
            <a:endParaRPr lang="en-US"/>
          </a:p>
        </p:txBody>
      </p:sp>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
        <p:nvSpPr>
          <p:cNvPr id="55" name="Footer Placeholder 2"/>
          <p:cNvSpPr>
            <a:spLocks noGrp="1"/>
          </p:cNvSpPr>
          <p:nvPr>
            <p:ph type="ftr" sz="quarter" idx="10"/>
          </p:nvPr>
        </p:nvSpPr>
        <p:spPr>
          <a:xfrm>
            <a:off x="1778000" y="6550026"/>
            <a:ext cx="8636000" cy="298450"/>
          </a:xfrm>
        </p:spPr>
        <p:txBody>
          <a:bodyPr/>
          <a:lstStyle/>
          <a:p>
            <a:r>
              <a:rPr lang="en-US" sz="900" dirty="0">
                <a:solidFill>
                  <a:prstClr val="white">
                    <a:lumMod val="50000"/>
                  </a:prstClr>
                </a:solidFill>
              </a:rPr>
              <a:t>Distribution authorized to U.S. Government Agencies only. Other requests for this document shall be referred to DARPA Director’s Office.</a:t>
            </a:r>
          </a:p>
        </p:txBody>
      </p:sp>
    </p:spTree>
    <p:extLst>
      <p:ext uri="{BB962C8B-B14F-4D97-AF65-F5344CB8AC3E}">
        <p14:creationId xmlns:p14="http://schemas.microsoft.com/office/powerpoint/2010/main" val="362144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2603497" y="-1333497"/>
            <a:ext cx="6400803" cy="952500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0"/>
          </p:nvPr>
        </p:nvSpPr>
        <p:spPr>
          <a:xfrm rot="5400000">
            <a:off x="-2447443" y="3228446"/>
            <a:ext cx="5546817" cy="397933"/>
          </a:xfrm>
        </p:spPr>
        <p:txBody>
          <a:bodyPr/>
          <a:lstStyle/>
          <a:p>
            <a:pPr>
              <a:defRPr/>
            </a:pPr>
            <a:r>
              <a:rPr lang="en-US" dirty="0"/>
              <a:t>Distribution Statement</a:t>
            </a:r>
          </a:p>
        </p:txBody>
      </p:sp>
      <p:sp>
        <p:nvSpPr>
          <p:cNvPr id="4" name="Slide Number Placeholder 3"/>
          <p:cNvSpPr>
            <a:spLocks noGrp="1"/>
          </p:cNvSpPr>
          <p:nvPr>
            <p:ph type="sldNum" sz="quarter" idx="11"/>
          </p:nvPr>
        </p:nvSpPr>
        <p:spPr>
          <a:xfrm rot="5400000">
            <a:off x="56713" y="6309160"/>
            <a:ext cx="530038" cy="389469"/>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9074222" y="3657674"/>
            <a:ext cx="5041761" cy="901700"/>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flipH="1">
            <a:off x="11022546" y="228601"/>
            <a:ext cx="2117"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974382" y="442948"/>
            <a:ext cx="1241441" cy="749220"/>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7"/>
          <p:cNvCxnSpPr>
            <a:cxnSpLocks noChangeShapeType="1"/>
          </p:cNvCxnSpPr>
          <p:nvPr/>
        </p:nvCxnSpPr>
        <p:spPr bwMode="auto">
          <a:xfrm>
            <a:off x="508000" y="836614"/>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5" name="Picture 7" descr="TITLE-HEADER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1" y="-76200"/>
            <a:ext cx="206375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8000" y="990600"/>
            <a:ext cx="11176000" cy="5029200"/>
          </a:xfrm>
        </p:spPr>
        <p:txBody>
          <a:bodyPr/>
          <a:lstStyle>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9"/>
          <p:cNvSpPr>
            <a:spLocks noGrp="1"/>
          </p:cNvSpPr>
          <p:nvPr>
            <p:ph type="title"/>
          </p:nvPr>
        </p:nvSpPr>
        <p:spPr>
          <a:xfrm>
            <a:off x="2133600" y="152400"/>
            <a:ext cx="9550400" cy="609600"/>
          </a:xfrm>
          <a:prstGeom prst="rect">
            <a:avLst/>
          </a:prstGeom>
        </p:spPr>
        <p:txBody>
          <a:bodyPr rtlCol="0">
            <a:normAutofit/>
          </a:bodyPr>
          <a:lstStyle/>
          <a:p>
            <a:r>
              <a:rPr lang="en-US"/>
              <a:t>Click to edit Master title style</a:t>
            </a:r>
            <a:endParaRPr lang="en-US" dirty="0"/>
          </a:p>
        </p:txBody>
      </p:sp>
      <p:sp>
        <p:nvSpPr>
          <p:cNvPr id="6" name="Date Placeholder 9"/>
          <p:cNvSpPr>
            <a:spLocks noGrp="1"/>
          </p:cNvSpPr>
          <p:nvPr>
            <p:ph type="dt" sz="half" idx="10"/>
          </p:nvPr>
        </p:nvSpPr>
        <p:spPr/>
        <p:txBody>
          <a:bodyPr/>
          <a:lstStyle>
            <a:lvl1pPr>
              <a:defRPr/>
            </a:lvl1pPr>
          </a:lstStyle>
          <a:p>
            <a:pPr>
              <a:defRPr/>
            </a:pPr>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F7547167-A71D-480F-9BCA-E145EA09B6C9}" type="slidenum">
              <a:rPr lang="en-US"/>
              <a:pPr>
                <a:defRPr/>
              </a:pPr>
              <a:t>‹#›</a:t>
            </a:fld>
            <a:endParaRPr lang="en-US" dirty="0"/>
          </a:p>
        </p:txBody>
      </p:sp>
      <p:sp>
        <p:nvSpPr>
          <p:cNvPr id="8" name="Footer Placeholder 11"/>
          <p:cNvSpPr>
            <a:spLocks noGrp="1"/>
          </p:cNvSpPr>
          <p:nvPr>
            <p:ph type="ftr" sz="quarter" idx="12"/>
          </p:nvPr>
        </p:nvSpPr>
        <p:spPr>
          <a:xfrm>
            <a:off x="1930400" y="6356351"/>
            <a:ext cx="8636000" cy="3651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a:defRPr/>
            </a:pPr>
            <a:r>
              <a:rPr lang="en-US" sz="1600" dirty="0">
                <a:solidFill>
                  <a:prstClr val="white">
                    <a:lumMod val="75000"/>
                  </a:prstClr>
                </a:solidFill>
              </a:rPr>
              <a:t>Distribution Statement D</a:t>
            </a:r>
          </a:p>
        </p:txBody>
      </p:sp>
    </p:spTree>
    <p:extLst>
      <p:ext uri="{BB962C8B-B14F-4D97-AF65-F5344CB8AC3E}">
        <p14:creationId xmlns:p14="http://schemas.microsoft.com/office/powerpoint/2010/main" val="221251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914400" y="2514600"/>
            <a:ext cx="10363200" cy="914400"/>
          </a:xfrm>
        </p:spPr>
        <p:txBody>
          <a:bodyPr/>
          <a:lstStyle>
            <a:lvl1pPr algn="ctr">
              <a:defRPr sz="22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6" name="Straight Connector 5"/>
          <p:cNvCxnSpPr>
            <a:cxnSpLocks noChangeShapeType="1"/>
          </p:cNvCxnSpPr>
          <p:nvPr userDrawn="1"/>
        </p:nvCxnSpPr>
        <p:spPr bwMode="auto">
          <a:xfrm>
            <a:off x="508000" y="3198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914400" y="3352798"/>
            <a:ext cx="10363200" cy="465138"/>
          </a:xfrm>
        </p:spPr>
        <p:txBody>
          <a:bodyPr/>
          <a:lstStyle>
            <a:lvl1pPr algn="ctr">
              <a:defRPr sz="1800">
                <a:solidFill>
                  <a:schemeClr val="bg1">
                    <a:lumMod val="65000"/>
                  </a:schemeClr>
                </a:solidFill>
              </a:defRPr>
            </a:lvl1pPr>
          </a:lstStyle>
          <a:p>
            <a:pPr lvl="0"/>
            <a:r>
              <a:rPr lang="en-US" dirty="0"/>
              <a:t>Click to add subtitle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876300" y="4329372"/>
            <a:ext cx="103632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a:t>CLICK TO EDIT MASTER TITLE STYLE</a:t>
            </a:r>
          </a:p>
        </p:txBody>
      </p:sp>
      <p:cxnSp>
        <p:nvCxnSpPr>
          <p:cNvPr id="6" name="Straight Connector 5"/>
          <p:cNvCxnSpPr>
            <a:cxnSpLocks noChangeShapeType="1"/>
          </p:cNvCxnSpPr>
          <p:nvPr userDrawn="1"/>
        </p:nvCxnSpPr>
        <p:spPr bwMode="auto">
          <a:xfrm>
            <a:off x="508000" y="4341816"/>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892629" y="2954111"/>
            <a:ext cx="10363200" cy="1379538"/>
          </a:xfrm>
        </p:spPr>
        <p:txBody>
          <a:bodyPr anchor="b"/>
          <a:lstStyle>
            <a:lvl1pPr algn="l">
              <a:defRPr sz="1800">
                <a:solidFill>
                  <a:schemeClr val="bg1">
                    <a:lumMod val="65000"/>
                  </a:schemeClr>
                </a:solidFill>
              </a:defRPr>
            </a:lvl1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558800" y="1143000"/>
            <a:ext cx="110744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828800" y="151418"/>
            <a:ext cx="9855199"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cxnSp>
        <p:nvCxnSpPr>
          <p:cNvPr id="7" name="Straight Connector 6"/>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7"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8" name="Straight Connector 7"/>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09600" y="3581400"/>
            <a:ext cx="110744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6197600" y="1066800"/>
            <a:ext cx="53848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0" name="Straight Connector 9"/>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a:t>Distribution Statement</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6096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4"/>
          </p:nvPr>
        </p:nvSpPr>
        <p:spPr>
          <a:xfrm>
            <a:off x="43688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quarter" idx="15"/>
          </p:nvPr>
        </p:nvSpPr>
        <p:spPr>
          <a:xfrm>
            <a:off x="8128000" y="1066800"/>
            <a:ext cx="3556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ctrTitle"/>
          </p:nvPr>
        </p:nvSpPr>
        <p:spPr>
          <a:xfrm>
            <a:off x="1828800" y="151418"/>
            <a:ext cx="9855200"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83133"/>
            <a:ext cx="1241441" cy="749220"/>
          </a:xfrm>
          <a:prstGeom prst="rect">
            <a:avLst/>
          </a:prstGeom>
        </p:spPr>
      </p:pic>
      <p:cxnSp>
        <p:nvCxnSpPr>
          <p:cNvPr id="11" name="Straight Connector 10"/>
          <p:cNvCxnSpPr>
            <a:cxnSpLocks noChangeShapeType="1"/>
          </p:cNvCxnSpPr>
          <p:nvPr userDrawn="1"/>
        </p:nvCxnSpPr>
        <p:spPr bwMode="auto">
          <a:xfrm>
            <a:off x="381000" y="841689"/>
            <a:ext cx="11302999" cy="0"/>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508000" y="12192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1778000" y="6550026"/>
            <a:ext cx="8636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a:t>Distribution Statement</a:t>
            </a:r>
          </a:p>
        </p:txBody>
      </p:sp>
      <p:sp>
        <p:nvSpPr>
          <p:cNvPr id="12" name="Slide Number Placeholder 5"/>
          <p:cNvSpPr>
            <a:spLocks noGrp="1"/>
          </p:cNvSpPr>
          <p:nvPr>
            <p:ph type="sldNum" sz="quarter" idx="4"/>
          </p:nvPr>
        </p:nvSpPr>
        <p:spPr>
          <a:xfrm>
            <a:off x="10803240" y="6553200"/>
            <a:ext cx="1016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2163233" y="152400"/>
            <a:ext cx="95207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Master title style</a:t>
            </a:r>
          </a:p>
        </p:txBody>
      </p:sp>
      <p:sp>
        <p:nvSpPr>
          <p:cNvPr id="2" name="Date Placeholder 1"/>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t>2/6/2023</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57" r:id="rId14"/>
    <p:sldLayoutId id="2147483758" r:id="rId15"/>
    <p:sldLayoutId id="2147483759" r:id="rId16"/>
    <p:sldLayoutId id="2147483754" r:id="rId17"/>
    <p:sldLayoutId id="2147483760" r:id="rId18"/>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16" name="Title 15"/>
          <p:cNvSpPr>
            <a:spLocks noGrp="1"/>
          </p:cNvSpPr>
          <p:nvPr>
            <p:ph type="ctrTitle"/>
          </p:nvPr>
        </p:nvSpPr>
        <p:spPr/>
        <p:txBody>
          <a:bodyPr/>
          <a:lstStyle/>
          <a:p>
            <a:r>
              <a:rPr lang="en-US" dirty="0"/>
              <a:t>Other Transactions 101 </a:t>
            </a:r>
          </a:p>
        </p:txBody>
      </p:sp>
      <p:sp>
        <p:nvSpPr>
          <p:cNvPr id="17" name="Subtitle 16"/>
          <p:cNvSpPr>
            <a:spLocks noGrp="1"/>
          </p:cNvSpPr>
          <p:nvPr>
            <p:ph type="subTitle" idx="1"/>
          </p:nvPr>
        </p:nvSpPr>
        <p:spPr/>
        <p:txBody>
          <a:bodyPr>
            <a:normAutofit/>
          </a:bodyPr>
          <a:lstStyle/>
          <a:p>
            <a:endParaRPr lang="en-US" dirty="0"/>
          </a:p>
          <a:p>
            <a:r>
              <a:rPr lang="en-US" dirty="0"/>
              <a:t>Diane Sidebottom</a:t>
            </a:r>
          </a:p>
          <a:p>
            <a:r>
              <a:rPr lang="en-US" dirty="0"/>
              <a:t>Senior Policy Advisor, Contracts Management Office </a:t>
            </a:r>
          </a:p>
        </p:txBody>
      </p:sp>
      <p:sp>
        <p:nvSpPr>
          <p:cNvPr id="19" name="Text Placeholder 18"/>
          <p:cNvSpPr>
            <a:spLocks noGrp="1"/>
          </p:cNvSpPr>
          <p:nvPr>
            <p:ph type="body" sz="quarter" idx="13"/>
          </p:nvPr>
        </p:nvSpPr>
        <p:spPr>
          <a:xfrm>
            <a:off x="3589359" y="4070456"/>
            <a:ext cx="4876799" cy="322825"/>
          </a:xfrm>
        </p:spPr>
        <p:txBody>
          <a:bodyPr/>
          <a:lstStyle/>
          <a:p>
            <a:endParaRPr lang="en-US" dirty="0"/>
          </a:p>
        </p:txBody>
      </p:sp>
    </p:spTree>
    <p:extLst>
      <p:ext uri="{BB962C8B-B14F-4D97-AF65-F5344CB8AC3E}">
        <p14:creationId xmlns:p14="http://schemas.microsoft.com/office/powerpoint/2010/main" val="358880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dirty="0"/>
          </a:p>
        </p:txBody>
      </p:sp>
      <p:sp>
        <p:nvSpPr>
          <p:cNvPr id="4" name="Content Placeholder 3"/>
          <p:cNvSpPr>
            <a:spLocks noGrp="1"/>
          </p:cNvSpPr>
          <p:nvPr>
            <p:ph sz="quarter" idx="13"/>
          </p:nvPr>
        </p:nvSpPr>
        <p:spPr/>
        <p:txBody>
          <a:bodyPr/>
          <a:lstStyle/>
          <a:p>
            <a:r>
              <a:rPr lang="en-US" sz="2400" dirty="0">
                <a:latin typeface="Arial" panose="020B0604020202020204" pitchFamily="34" charset="0"/>
                <a:cs typeface="Arial" panose="020B0604020202020204" pitchFamily="34" charset="0"/>
              </a:rPr>
              <a:t>There is no established definition in the statute</a:t>
            </a:r>
          </a:p>
          <a:p>
            <a:r>
              <a:rPr lang="en-US" sz="2400" dirty="0">
                <a:latin typeface="Arial" panose="020B0604020202020204" pitchFamily="34" charset="0"/>
                <a:cs typeface="Arial" panose="020B0604020202020204" pitchFamily="34" charset="0"/>
              </a:rPr>
              <a:t>Recent DoD Policy includes the following indicia:</a:t>
            </a:r>
          </a:p>
          <a:p>
            <a:pPr lvl="1"/>
            <a:r>
              <a:rPr lang="en-US" sz="2400" dirty="0">
                <a:latin typeface="Arial" panose="020B0604020202020204" pitchFamily="34" charset="0"/>
                <a:cs typeface="Arial" panose="020B0604020202020204" pitchFamily="34" charset="0"/>
              </a:rPr>
              <a:t>Proof of concept</a:t>
            </a:r>
          </a:p>
          <a:p>
            <a:pPr lvl="1"/>
            <a:r>
              <a:rPr lang="en-US" sz="2400" dirty="0">
                <a:latin typeface="Arial" panose="020B0604020202020204" pitchFamily="34" charset="0"/>
                <a:cs typeface="Arial" panose="020B0604020202020204" pitchFamily="34" charset="0"/>
              </a:rPr>
              <a:t>Model or pilot</a:t>
            </a:r>
          </a:p>
          <a:p>
            <a:pPr lvl="1"/>
            <a:r>
              <a:rPr lang="en-US" sz="2400" dirty="0">
                <a:latin typeface="Arial" panose="020B0604020202020204" pitchFamily="34" charset="0"/>
                <a:cs typeface="Arial" panose="020B0604020202020204" pitchFamily="34" charset="0"/>
              </a:rPr>
              <a:t>Reverse engineering to address obsolescence</a:t>
            </a:r>
          </a:p>
          <a:p>
            <a:pPr lvl="1"/>
            <a:r>
              <a:rPr lang="en-US" sz="2400" dirty="0">
                <a:latin typeface="Arial" panose="020B0604020202020204" pitchFamily="34" charset="0"/>
                <a:cs typeface="Arial" panose="020B0604020202020204" pitchFamily="34" charset="0"/>
              </a:rPr>
              <a:t>Novel application of commercial technologies for defense purposes</a:t>
            </a:r>
          </a:p>
          <a:p>
            <a:pPr lvl="1"/>
            <a:r>
              <a:rPr lang="en-US" sz="2400" dirty="0">
                <a:latin typeface="Arial" panose="020B0604020202020204" pitchFamily="34" charset="0"/>
                <a:cs typeface="Arial" panose="020B0604020202020204" pitchFamily="34" charset="0"/>
              </a:rPr>
              <a:t>Agile development activity</a:t>
            </a:r>
          </a:p>
          <a:p>
            <a:pPr lvl="1"/>
            <a:r>
              <a:rPr lang="en-US" sz="2400" dirty="0">
                <a:latin typeface="Arial" panose="020B0604020202020204" pitchFamily="34" charset="0"/>
                <a:cs typeface="Arial" panose="020B0604020202020204" pitchFamily="34" charset="0"/>
              </a:rPr>
              <a:t>Creation, design, development, and/or demonstration of technical or operational utility</a:t>
            </a:r>
          </a:p>
          <a:p>
            <a:pPr lvl="1"/>
            <a:r>
              <a:rPr lang="en-US" sz="2400" dirty="0">
                <a:latin typeface="Arial" panose="020B0604020202020204" pitchFamily="34" charset="0"/>
                <a:cs typeface="Arial" panose="020B0604020202020204" pitchFamily="34" charset="0"/>
              </a:rPr>
              <a:t>Combinations of the above</a:t>
            </a:r>
          </a:p>
          <a:p>
            <a:endParaRPr lang="en-US" sz="2800" dirty="0"/>
          </a:p>
        </p:txBody>
      </p:sp>
      <p:sp>
        <p:nvSpPr>
          <p:cNvPr id="6" name="Title 5">
            <a:extLst>
              <a:ext uri="{FF2B5EF4-FFF2-40B4-BE49-F238E27FC236}">
                <a16:creationId xmlns:a16="http://schemas.microsoft.com/office/drawing/2014/main" id="{78D1911B-0CFC-4397-AF7C-7A764594FF28}"/>
              </a:ext>
            </a:extLst>
          </p:cNvPr>
          <p:cNvSpPr>
            <a:spLocks noGrp="1"/>
          </p:cNvSpPr>
          <p:nvPr>
            <p:ph type="ctrTitle"/>
          </p:nvPr>
        </p:nvSpPr>
        <p:spPr/>
        <p:txBody>
          <a:bodyPr/>
          <a:lstStyle/>
          <a:p>
            <a:r>
              <a:rPr lang="en-US" dirty="0"/>
              <a:t>What’s a Prototype?</a:t>
            </a:r>
          </a:p>
        </p:txBody>
      </p:sp>
    </p:spTree>
    <p:extLst>
      <p:ext uri="{BB962C8B-B14F-4D97-AF65-F5344CB8AC3E}">
        <p14:creationId xmlns:p14="http://schemas.microsoft.com/office/powerpoint/2010/main" val="30214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dirty="0"/>
          </a:p>
        </p:txBody>
      </p:sp>
      <p:sp>
        <p:nvSpPr>
          <p:cNvPr id="4" name="Content Placeholder 3"/>
          <p:cNvSpPr>
            <a:spLocks noGrp="1"/>
          </p:cNvSpPr>
          <p:nvPr>
            <p:ph sz="quarter" idx="13"/>
          </p:nvPr>
        </p:nvSpPr>
        <p:spPr>
          <a:xfrm>
            <a:off x="558800" y="988459"/>
            <a:ext cx="11074400" cy="5334000"/>
          </a:xfrm>
        </p:spPr>
        <p:txBody>
          <a:bodyPr/>
          <a:lstStyle/>
          <a:p>
            <a:r>
              <a:rPr lang="en-US" dirty="0"/>
              <a:t>10 U.S.C. 4022 (formally 10 U.S.C. 2371b) </a:t>
            </a:r>
            <a:r>
              <a:rPr lang="en-US" b="1" dirty="0"/>
              <a:t>extends</a:t>
            </a:r>
            <a:r>
              <a:rPr lang="en-US" dirty="0"/>
              <a:t> the authority of 10 U.S.C. 4021 (formally 10 U.S.C. 2371) to allow for prototype projects</a:t>
            </a:r>
          </a:p>
          <a:p>
            <a:pPr lvl="1"/>
            <a:r>
              <a:rPr lang="en-US" dirty="0"/>
              <a:t>Most of the authorities given under 10 U.S.C. 4021 apply to OTs for Prototypes as well</a:t>
            </a:r>
          </a:p>
          <a:p>
            <a:pPr lvl="2"/>
            <a:r>
              <a:rPr lang="en-US" dirty="0"/>
              <a:t>Use of competitive procedures to the maximum extent practicable</a:t>
            </a:r>
          </a:p>
          <a:p>
            <a:pPr lvl="2"/>
            <a:r>
              <a:rPr lang="en-US" dirty="0"/>
              <a:t>Allowance for recovery and retention of Government funds</a:t>
            </a:r>
          </a:p>
          <a:p>
            <a:pPr lvl="2"/>
            <a:r>
              <a:rPr lang="en-US" dirty="0"/>
              <a:t>Allowance for the use of advance payments</a:t>
            </a:r>
          </a:p>
          <a:p>
            <a:pPr lvl="2"/>
            <a:r>
              <a:rPr lang="en-US" dirty="0"/>
              <a:t>5 year FOIA exemption for information submitted during the award process, including proposals, business plans, and technical information</a:t>
            </a:r>
          </a:p>
          <a:p>
            <a:pPr lvl="1"/>
            <a:r>
              <a:rPr lang="en-US" dirty="0"/>
              <a:t>OTs for Prototypes are exempt from some requirements under 10 U.S.C. 4021 </a:t>
            </a:r>
          </a:p>
          <a:p>
            <a:pPr lvl="2"/>
            <a:r>
              <a:rPr lang="en-US" dirty="0">
                <a:latin typeface="Arial" panose="020B0604020202020204" pitchFamily="34" charset="0"/>
                <a:cs typeface="Arial" panose="020B0604020202020204" pitchFamily="34" charset="0"/>
              </a:rPr>
              <a:t>Allows use of OT authority without having to justify why procurement contract, grant, or cooperative agreement is not feasible or appropriate</a:t>
            </a:r>
          </a:p>
          <a:p>
            <a:pPr lvl="3"/>
            <a:r>
              <a:rPr lang="en-US" dirty="0"/>
              <a:t>In fact, the FY18 NDAA (P.L. 115-91, Section 867) requires the SecDef to establish a preference for the use of OTs and experimental authority under 10 U.S.C. 4004 (formally 10 U.S.C. 2373) in the execution of S&amp;T and prototype programs</a:t>
            </a:r>
          </a:p>
          <a:p>
            <a:pPr lvl="2"/>
            <a:r>
              <a:rPr lang="en-US" dirty="0">
                <a:latin typeface="Arial" panose="020B0604020202020204" pitchFamily="34" charset="0"/>
                <a:cs typeface="Arial" panose="020B0604020202020204" pitchFamily="34" charset="0"/>
              </a:rPr>
              <a:t>There is no requirement for cost share except in certain circumstances</a:t>
            </a:r>
          </a:p>
          <a:p>
            <a:r>
              <a:rPr lang="en-US" dirty="0">
                <a:latin typeface="Arial" panose="020B0604020202020204" pitchFamily="34" charset="0"/>
                <a:cs typeface="Arial" panose="020B0604020202020204" pitchFamily="34" charset="0"/>
              </a:rPr>
              <a:t>10 U.S.C. 4022 also has some additional statutory requirements </a:t>
            </a:r>
          </a:p>
          <a:p>
            <a:pPr lvl="1"/>
            <a:r>
              <a:rPr lang="en-US" dirty="0">
                <a:latin typeface="Arial" panose="020B0604020202020204" pitchFamily="34" charset="0"/>
                <a:cs typeface="Arial" panose="020B0604020202020204" pitchFamily="34" charset="0"/>
              </a:rPr>
              <a:t>Comptroller General’s access to information and review thresholds</a:t>
            </a:r>
          </a:p>
          <a:p>
            <a:pPr lvl="2"/>
            <a:r>
              <a:rPr lang="en-US" dirty="0">
                <a:latin typeface="Arial" panose="020B0604020202020204" pitchFamily="34" charset="0"/>
                <a:cs typeface="Arial" panose="020B0604020202020204" pitchFamily="34" charset="0"/>
              </a:rPr>
              <a:t>Applicable when total agreement amount is in excess of $5,000,000</a:t>
            </a:r>
          </a:p>
          <a:p>
            <a:pPr lvl="1"/>
            <a:r>
              <a:rPr lang="en-US" dirty="0">
                <a:latin typeface="Arial" panose="020B0604020202020204" pitchFamily="34" charset="0"/>
                <a:cs typeface="Arial" panose="020B0604020202020204" pitchFamily="34" charset="0"/>
              </a:rPr>
              <a:t>The Procurement Integrity Act (41 U.S.C. 2102-07) will apply </a:t>
            </a:r>
          </a:p>
          <a:p>
            <a:pPr lvl="1"/>
            <a:r>
              <a:rPr lang="en-US" dirty="0">
                <a:latin typeface="Arial" panose="020B0604020202020204" pitchFamily="34" charset="0"/>
                <a:cs typeface="Arial" panose="020B0604020202020204" pitchFamily="34" charset="0"/>
              </a:rPr>
              <a:t>There are statutory approval thresholds</a:t>
            </a:r>
          </a:p>
          <a:p>
            <a:pPr lvl="1"/>
            <a:r>
              <a:rPr lang="en-US" dirty="0">
                <a:latin typeface="Arial" panose="020B0604020202020204" pitchFamily="34" charset="0"/>
                <a:cs typeface="Arial" panose="020B0604020202020204" pitchFamily="34" charset="0"/>
              </a:rPr>
              <a:t>There are unique participation requirements</a:t>
            </a:r>
          </a:p>
          <a:p>
            <a:pPr lvl="1"/>
            <a:endParaRPr lang="en-US" dirty="0">
              <a:latin typeface="Arial" panose="020B0604020202020204" pitchFamily="34" charset="0"/>
              <a:cs typeface="Arial" panose="020B0604020202020204" pitchFamily="34" charset="0"/>
            </a:endParaRPr>
          </a:p>
          <a:p>
            <a:pPr lvl="2"/>
            <a:endParaRPr lang="en-US" dirty="0"/>
          </a:p>
        </p:txBody>
      </p:sp>
      <p:sp>
        <p:nvSpPr>
          <p:cNvPr id="5" name="Title 4"/>
          <p:cNvSpPr>
            <a:spLocks noGrp="1"/>
          </p:cNvSpPr>
          <p:nvPr>
            <p:ph type="ctrTitle"/>
          </p:nvPr>
        </p:nvSpPr>
        <p:spPr/>
        <p:txBody>
          <a:bodyPr/>
          <a:lstStyle/>
          <a:p>
            <a:r>
              <a:rPr lang="en-US" dirty="0"/>
              <a:t>Basic Statutory Requirements</a:t>
            </a:r>
          </a:p>
        </p:txBody>
      </p:sp>
    </p:spTree>
    <p:extLst>
      <p:ext uri="{BB962C8B-B14F-4D97-AF65-F5344CB8AC3E}">
        <p14:creationId xmlns:p14="http://schemas.microsoft.com/office/powerpoint/2010/main" val="159393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12</a:t>
            </a:fld>
            <a:endParaRPr lang="en-US" dirty="0"/>
          </a:p>
        </p:txBody>
      </p:sp>
      <p:sp>
        <p:nvSpPr>
          <p:cNvPr id="4" name="Content Placeholder 3"/>
          <p:cNvSpPr>
            <a:spLocks noGrp="1"/>
          </p:cNvSpPr>
          <p:nvPr>
            <p:ph sz="quarter" idx="13"/>
          </p:nvPr>
        </p:nvSpPr>
        <p:spPr/>
        <p:txBody>
          <a:bodyPr/>
          <a:lstStyle/>
          <a:p>
            <a:r>
              <a:rPr lang="en-US" sz="2400" dirty="0"/>
              <a:t>Approval levels will be determined on the value of each OT for Prototype </a:t>
            </a:r>
            <a:r>
              <a:rPr lang="en-US" sz="2400" b="1" dirty="0"/>
              <a:t>transaction</a:t>
            </a:r>
            <a:r>
              <a:rPr lang="en-US" sz="2400" dirty="0"/>
              <a:t>, including:</a:t>
            </a:r>
          </a:p>
          <a:p>
            <a:pPr lvl="1"/>
            <a:r>
              <a:rPr lang="en-US" sz="2400" dirty="0"/>
              <a:t>All options with established prices and</a:t>
            </a:r>
          </a:p>
          <a:p>
            <a:pPr lvl="1"/>
            <a:r>
              <a:rPr lang="en-US" sz="2400" dirty="0"/>
              <a:t>Any cost-shared amount required to be provided by the performing team</a:t>
            </a:r>
          </a:p>
          <a:p>
            <a:r>
              <a:rPr lang="en-US" sz="2400" dirty="0"/>
              <a:t>Approval levels will not be based on the total value of all OTs that might be executed for a specific prototype project or program or for follow-on production</a:t>
            </a:r>
          </a:p>
          <a:p>
            <a:r>
              <a:rPr lang="en-US" sz="2400" dirty="0"/>
              <a:t>Regardless of value, a separate approval is required for each phase – prototype or production</a:t>
            </a:r>
          </a:p>
          <a:p>
            <a:endParaRPr lang="en-US" sz="2800" dirty="0"/>
          </a:p>
        </p:txBody>
      </p:sp>
      <p:sp>
        <p:nvSpPr>
          <p:cNvPr id="6" name="Title 5">
            <a:extLst>
              <a:ext uri="{FF2B5EF4-FFF2-40B4-BE49-F238E27FC236}">
                <a16:creationId xmlns:a16="http://schemas.microsoft.com/office/drawing/2014/main" id="{6AD443F5-3E9C-4C66-AE4A-AC8B1464222E}"/>
              </a:ext>
            </a:extLst>
          </p:cNvPr>
          <p:cNvSpPr>
            <a:spLocks noGrp="1"/>
          </p:cNvSpPr>
          <p:nvPr>
            <p:ph type="ctrTitle"/>
          </p:nvPr>
        </p:nvSpPr>
        <p:spPr/>
        <p:txBody>
          <a:bodyPr/>
          <a:lstStyle/>
          <a:p>
            <a:r>
              <a:rPr lang="en-US" dirty="0"/>
              <a:t>Approval Levels </a:t>
            </a:r>
          </a:p>
        </p:txBody>
      </p:sp>
    </p:spTree>
    <p:extLst>
      <p:ext uri="{BB962C8B-B14F-4D97-AF65-F5344CB8AC3E}">
        <p14:creationId xmlns:p14="http://schemas.microsoft.com/office/powerpoint/2010/main" val="298277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13</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738756150"/>
              </p:ext>
            </p:extLst>
          </p:nvPr>
        </p:nvGraphicFramePr>
        <p:xfrm>
          <a:off x="733424" y="1247775"/>
          <a:ext cx="10287000" cy="4076559"/>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2124605158"/>
                    </a:ext>
                  </a:extLst>
                </a:gridCol>
                <a:gridCol w="2571750">
                  <a:extLst>
                    <a:ext uri="{9D8B030D-6E8A-4147-A177-3AD203B41FA5}">
                      <a16:colId xmlns:a16="http://schemas.microsoft.com/office/drawing/2014/main" val="2624278988"/>
                    </a:ext>
                  </a:extLst>
                </a:gridCol>
                <a:gridCol w="2571750">
                  <a:extLst>
                    <a:ext uri="{9D8B030D-6E8A-4147-A177-3AD203B41FA5}">
                      <a16:colId xmlns:a16="http://schemas.microsoft.com/office/drawing/2014/main" val="385001958"/>
                    </a:ext>
                  </a:extLst>
                </a:gridCol>
                <a:gridCol w="2571750">
                  <a:extLst>
                    <a:ext uri="{9D8B030D-6E8A-4147-A177-3AD203B41FA5}">
                      <a16:colId xmlns:a16="http://schemas.microsoft.com/office/drawing/2014/main" val="3427596462"/>
                    </a:ext>
                  </a:extLst>
                </a:gridCol>
              </a:tblGrid>
              <a:tr h="800100">
                <a:tc>
                  <a:txBody>
                    <a:bodyPr/>
                    <a:lstStyle/>
                    <a:p>
                      <a:r>
                        <a:rPr lang="en-US" dirty="0"/>
                        <a:t>Organization</a:t>
                      </a:r>
                    </a:p>
                  </a:txBody>
                  <a:tcPr/>
                </a:tc>
                <a:tc>
                  <a:txBody>
                    <a:bodyPr/>
                    <a:lstStyle/>
                    <a:p>
                      <a:r>
                        <a:rPr lang="en-US" dirty="0"/>
                        <a:t>Up to $100M</a:t>
                      </a:r>
                    </a:p>
                  </a:txBody>
                  <a:tcPr/>
                </a:tc>
                <a:tc>
                  <a:txBody>
                    <a:bodyPr/>
                    <a:lstStyle/>
                    <a:p>
                      <a:r>
                        <a:rPr lang="en-US" dirty="0"/>
                        <a:t>$100M</a:t>
                      </a:r>
                      <a:r>
                        <a:rPr lang="en-US" baseline="0" dirty="0"/>
                        <a:t> to $500M</a:t>
                      </a:r>
                      <a:endParaRPr lang="en-US" dirty="0"/>
                    </a:p>
                  </a:txBody>
                  <a:tcPr/>
                </a:tc>
                <a:tc>
                  <a:txBody>
                    <a:bodyPr/>
                    <a:lstStyle/>
                    <a:p>
                      <a:r>
                        <a:rPr lang="en-US" dirty="0"/>
                        <a:t>Over</a:t>
                      </a:r>
                      <a:r>
                        <a:rPr lang="en-US" baseline="0" dirty="0"/>
                        <a:t> $500M</a:t>
                      </a:r>
                      <a:endParaRPr lang="en-US" dirty="0"/>
                    </a:p>
                  </a:txBody>
                  <a:tcPr/>
                </a:tc>
                <a:extLst>
                  <a:ext uri="{0D108BD9-81ED-4DB2-BD59-A6C34878D82A}">
                    <a16:rowId xmlns:a16="http://schemas.microsoft.com/office/drawing/2014/main" val="3627307790"/>
                  </a:ext>
                </a:extLst>
              </a:tr>
              <a:tr h="787353">
                <a:tc>
                  <a:txBody>
                    <a:bodyPr/>
                    <a:lstStyle/>
                    <a:p>
                      <a:r>
                        <a:rPr lang="en-US" dirty="0"/>
                        <a:t>CCMDs with contracting</a:t>
                      </a:r>
                      <a:r>
                        <a:rPr lang="en-US" baseline="0" dirty="0"/>
                        <a:t> activity</a:t>
                      </a:r>
                      <a:endParaRPr lang="en-US" dirty="0"/>
                    </a:p>
                  </a:txBody>
                  <a:tcPr/>
                </a:tc>
                <a:tc>
                  <a:txBody>
                    <a:bodyPr/>
                    <a:lstStyle/>
                    <a:p>
                      <a:r>
                        <a:rPr lang="en-US" dirty="0"/>
                        <a:t>Commanding Officer</a:t>
                      </a:r>
                    </a:p>
                  </a:txBody>
                  <a:tcPr/>
                </a:tc>
                <a:tc>
                  <a:txBody>
                    <a:bodyPr/>
                    <a:lstStyle/>
                    <a:p>
                      <a:r>
                        <a:rPr lang="en-US" dirty="0"/>
                        <a:t>USD(R&amp;E)</a:t>
                      </a:r>
                      <a:r>
                        <a:rPr lang="en-US" baseline="0" dirty="0"/>
                        <a:t> or USD(A&amp;E)*</a:t>
                      </a:r>
                      <a:endParaRPr lang="en-US" dirty="0"/>
                    </a:p>
                  </a:txBody>
                  <a:tcPr/>
                </a:tc>
                <a:tc>
                  <a:txBody>
                    <a:bodyPr/>
                    <a:lstStyle/>
                    <a:p>
                      <a:r>
                        <a:rPr lang="en-US" dirty="0"/>
                        <a:t>USD(R&amp;E) or USD(A&amp;S)*</a:t>
                      </a:r>
                    </a:p>
                  </a:txBody>
                  <a:tcPr/>
                </a:tc>
                <a:extLst>
                  <a:ext uri="{0D108BD9-81ED-4DB2-BD59-A6C34878D82A}">
                    <a16:rowId xmlns:a16="http://schemas.microsoft.com/office/drawing/2014/main" val="3587851144"/>
                  </a:ext>
                </a:extLst>
              </a:tr>
              <a:tr h="787353">
                <a:tc>
                  <a:txBody>
                    <a:bodyPr/>
                    <a:lstStyle/>
                    <a:p>
                      <a:r>
                        <a:rPr lang="en-US" dirty="0"/>
                        <a:t>DAs/</a:t>
                      </a:r>
                      <a:r>
                        <a:rPr lang="en-US" baseline="0" dirty="0"/>
                        <a:t>FAs with contracting authority/DIU</a:t>
                      </a:r>
                      <a:endParaRPr lang="en-US" dirty="0"/>
                    </a:p>
                  </a:txBody>
                  <a:tcPr/>
                </a:tc>
                <a:tc>
                  <a:txBody>
                    <a:bodyPr/>
                    <a:lstStyle/>
                    <a:p>
                      <a:r>
                        <a:rPr lang="en-US" dirty="0"/>
                        <a:t>Director</a:t>
                      </a:r>
                    </a:p>
                  </a:txBody>
                  <a:tcPr/>
                </a:tc>
                <a:tc>
                  <a:txBody>
                    <a:bodyPr/>
                    <a:lstStyle/>
                    <a:p>
                      <a:r>
                        <a:rPr lang="en-US" dirty="0"/>
                        <a:t>USD(R&amp;E)</a:t>
                      </a:r>
                      <a:r>
                        <a:rPr lang="en-US" baseline="0" dirty="0"/>
                        <a:t> or USD(A&amp;E)*</a:t>
                      </a:r>
                      <a:endParaRPr lang="en-US" dirty="0"/>
                    </a:p>
                  </a:txBody>
                  <a:tcPr/>
                </a:tc>
                <a:tc>
                  <a:txBody>
                    <a:bodyPr/>
                    <a:lstStyle/>
                    <a:p>
                      <a:r>
                        <a:rPr lang="en-US" dirty="0"/>
                        <a:t>USD(R&amp;E) or USD(A&amp;S)*</a:t>
                      </a:r>
                    </a:p>
                    <a:p>
                      <a:endParaRPr lang="en-US" dirty="0"/>
                    </a:p>
                  </a:txBody>
                  <a:tcPr/>
                </a:tc>
                <a:extLst>
                  <a:ext uri="{0D108BD9-81ED-4DB2-BD59-A6C34878D82A}">
                    <a16:rowId xmlns:a16="http://schemas.microsoft.com/office/drawing/2014/main" val="2400659412"/>
                  </a:ext>
                </a:extLst>
              </a:tr>
              <a:tr h="787353">
                <a:tc>
                  <a:txBody>
                    <a:bodyPr/>
                    <a:lstStyle/>
                    <a:p>
                      <a:r>
                        <a:rPr lang="en-US" dirty="0"/>
                        <a:t>Military Departments</a:t>
                      </a:r>
                    </a:p>
                  </a:txBody>
                  <a:tcPr/>
                </a:tc>
                <a:tc>
                  <a:txBody>
                    <a:bodyPr/>
                    <a:lstStyle/>
                    <a:p>
                      <a:r>
                        <a:rPr lang="en-US" dirty="0"/>
                        <a:t>Senior</a:t>
                      </a:r>
                      <a:r>
                        <a:rPr lang="en-US" baseline="0" dirty="0"/>
                        <a:t> Procurement Executive</a:t>
                      </a:r>
                      <a:endParaRPr lang="en-US" dirty="0"/>
                    </a:p>
                  </a:txBody>
                  <a:tcPr/>
                </a:tc>
                <a:tc>
                  <a:txBody>
                    <a:bodyPr/>
                    <a:lstStyle/>
                    <a:p>
                      <a:r>
                        <a:rPr lang="en-US" dirty="0"/>
                        <a:t>Senior Procurement</a:t>
                      </a:r>
                      <a:r>
                        <a:rPr lang="en-US" baseline="0" dirty="0"/>
                        <a:t> Executive*</a:t>
                      </a:r>
                      <a:endParaRPr lang="en-US" dirty="0"/>
                    </a:p>
                  </a:txBody>
                  <a:tcPr/>
                </a:tc>
                <a:tc>
                  <a:txBody>
                    <a:bodyPr/>
                    <a:lstStyle/>
                    <a:p>
                      <a:r>
                        <a:rPr lang="en-US" dirty="0"/>
                        <a:t>USD(R&amp;E) or USD(A&amp;S)*</a:t>
                      </a:r>
                    </a:p>
                  </a:txBody>
                  <a:tcPr/>
                </a:tc>
                <a:extLst>
                  <a:ext uri="{0D108BD9-81ED-4DB2-BD59-A6C34878D82A}">
                    <a16:rowId xmlns:a16="http://schemas.microsoft.com/office/drawing/2014/main" val="1047982539"/>
                  </a:ext>
                </a:extLst>
              </a:tr>
              <a:tr h="787353">
                <a:tc>
                  <a:txBody>
                    <a:bodyPr/>
                    <a:lstStyle/>
                    <a:p>
                      <a:r>
                        <a:rPr lang="en-US" dirty="0"/>
                        <a:t>DARPA </a:t>
                      </a:r>
                    </a:p>
                    <a:p>
                      <a:r>
                        <a:rPr lang="en-US" dirty="0"/>
                        <a:t>MDA</a:t>
                      </a:r>
                    </a:p>
                  </a:txBody>
                  <a:tcPr/>
                </a:tc>
                <a:tc>
                  <a:txBody>
                    <a:bodyPr/>
                    <a:lstStyle/>
                    <a:p>
                      <a:r>
                        <a:rPr lang="en-US" dirty="0"/>
                        <a:t>Director </a:t>
                      </a:r>
                    </a:p>
                  </a:txBody>
                  <a:tcPr/>
                </a:tc>
                <a:tc>
                  <a:txBody>
                    <a:bodyPr/>
                    <a:lstStyle/>
                    <a:p>
                      <a:r>
                        <a:rPr lang="en-US" dirty="0"/>
                        <a:t>Director*</a:t>
                      </a:r>
                    </a:p>
                  </a:txBody>
                  <a:tcPr/>
                </a:tc>
                <a:tc>
                  <a:txBody>
                    <a:bodyPr/>
                    <a:lstStyle/>
                    <a:p>
                      <a:r>
                        <a:rPr lang="en-US" dirty="0"/>
                        <a:t>USD(R&amp;E) or USD(A&amp;S)*</a:t>
                      </a:r>
                    </a:p>
                  </a:txBody>
                  <a:tcPr/>
                </a:tc>
                <a:extLst>
                  <a:ext uri="{0D108BD9-81ED-4DB2-BD59-A6C34878D82A}">
                    <a16:rowId xmlns:a16="http://schemas.microsoft.com/office/drawing/2014/main" val="340562076"/>
                  </a:ext>
                </a:extLst>
              </a:tr>
            </a:tbl>
          </a:graphicData>
        </a:graphic>
      </p:graphicFrame>
      <p:sp>
        <p:nvSpPr>
          <p:cNvPr id="7" name="TextBox 6"/>
          <p:cNvSpPr txBox="1"/>
          <p:nvPr/>
        </p:nvSpPr>
        <p:spPr>
          <a:xfrm>
            <a:off x="1266824" y="5515655"/>
            <a:ext cx="9753600" cy="584775"/>
          </a:xfrm>
          <a:prstGeom prst="rect">
            <a:avLst/>
          </a:prstGeom>
          <a:noFill/>
        </p:spPr>
        <p:txBody>
          <a:bodyPr wrap="square" rtlCol="0">
            <a:spAutoFit/>
          </a:bodyPr>
          <a:lstStyle/>
          <a:p>
            <a:pPr algn="ctr"/>
            <a:r>
              <a:rPr lang="en-US" sz="1600" dirty="0"/>
              <a:t>* </a:t>
            </a:r>
            <a:r>
              <a:rPr lang="en-US" sz="1600" b="1" dirty="0"/>
              <a:t>The determinations at these levels are nondelegable.  Additionally, OTs over $500M must give 30 days advance notice to the congressional defense committees</a:t>
            </a:r>
          </a:p>
        </p:txBody>
      </p:sp>
      <p:sp>
        <p:nvSpPr>
          <p:cNvPr id="4" name="Title 3">
            <a:extLst>
              <a:ext uri="{FF2B5EF4-FFF2-40B4-BE49-F238E27FC236}">
                <a16:creationId xmlns:a16="http://schemas.microsoft.com/office/drawing/2014/main" id="{0B72C560-321B-4042-93D8-E2B3AEEDBE6D}"/>
              </a:ext>
            </a:extLst>
          </p:cNvPr>
          <p:cNvSpPr>
            <a:spLocks noGrp="1"/>
          </p:cNvSpPr>
          <p:nvPr>
            <p:ph type="ctrTitle"/>
          </p:nvPr>
        </p:nvSpPr>
        <p:spPr/>
        <p:txBody>
          <a:bodyPr>
            <a:normAutofit/>
          </a:bodyPr>
          <a:lstStyle/>
          <a:p>
            <a:r>
              <a:rPr lang="en-US" dirty="0"/>
              <a:t>OT for Prototype Approval Levels (Per OT transaction)</a:t>
            </a:r>
          </a:p>
        </p:txBody>
      </p:sp>
    </p:spTree>
    <p:extLst>
      <p:ext uri="{BB962C8B-B14F-4D97-AF65-F5344CB8AC3E}">
        <p14:creationId xmlns:p14="http://schemas.microsoft.com/office/powerpoint/2010/main" val="401482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57500" y="6550026"/>
            <a:ext cx="6477000" cy="298450"/>
          </a:xfrm>
        </p:spPr>
        <p:txBody>
          <a:bodyPr/>
          <a:lstStyle/>
          <a:p>
            <a:r>
              <a:rPr lang="en-US" dirty="0"/>
              <a:t>Distribution Statement A: Approved for Public Release</a:t>
            </a:r>
          </a:p>
        </p:txBody>
      </p:sp>
      <p:sp>
        <p:nvSpPr>
          <p:cNvPr id="5" name="Footer Placeholder 1"/>
          <p:cNvSpPr txBox="1">
            <a:spLocks/>
          </p:cNvSpPr>
          <p:nvPr/>
        </p:nvSpPr>
        <p:spPr>
          <a:xfrm>
            <a:off x="2857500" y="6329900"/>
            <a:ext cx="6477000" cy="518576"/>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 name="Slide Number Placeholder 2"/>
          <p:cNvSpPr txBox="1">
            <a:spLocks/>
          </p:cNvSpPr>
          <p:nvPr/>
        </p:nvSpPr>
        <p:spPr>
          <a:xfrm>
            <a:off x="9626430" y="6254750"/>
            <a:ext cx="762000" cy="590552"/>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7" name="Content Placeholder 6"/>
          <p:cNvSpPr txBox="1">
            <a:spLocks/>
          </p:cNvSpPr>
          <p:nvPr/>
        </p:nvSpPr>
        <p:spPr>
          <a:xfrm>
            <a:off x="4236932" y="1639752"/>
            <a:ext cx="3718133" cy="1589876"/>
          </a:xfrm>
          <a:prstGeom prst="rect">
            <a:avLst/>
          </a:prstGeom>
        </p:spPr>
        <p:style>
          <a:lnRef idx="2">
            <a:schemeClr val="accent4"/>
          </a:lnRef>
          <a:fillRef idx="1">
            <a:schemeClr val="lt1"/>
          </a:fillRef>
          <a:effectRef idx="0">
            <a:schemeClr val="accent4"/>
          </a:effectRef>
          <a:fontRef idx="minor">
            <a:schemeClr val="dk1"/>
          </a:fontRef>
        </p:style>
        <p:txBody>
          <a:bodyPr/>
          <a:lstStyle>
            <a:lvl1pPr marL="342900" indent="-342900" algn="l" defTabSz="914400" rtl="0" eaLnBrk="1" latinLnBrk="0" hangingPunct="1">
              <a:spcBef>
                <a:spcPct val="20000"/>
              </a:spcBef>
              <a:buFont typeface="Arial" pitchFamily="34" charset="0"/>
              <a:buNone/>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r>
              <a:rPr lang="en-US" dirty="0"/>
              <a:t>At least one non-traditional defense contractor or non-profit research institution participating to significant extent; or</a:t>
            </a:r>
          </a:p>
        </p:txBody>
      </p:sp>
      <p:sp>
        <p:nvSpPr>
          <p:cNvPr id="8" name="Title 4"/>
          <p:cNvSpPr txBox="1">
            <a:spLocks/>
          </p:cNvSpPr>
          <p:nvPr/>
        </p:nvSpPr>
        <p:spPr bwMode="auto">
          <a:xfrm>
            <a:off x="4819896" y="688416"/>
            <a:ext cx="7140575"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4400" rtl="0" eaLnBrk="1" latinLnBrk="0" hangingPunct="1">
              <a:spcBef>
                <a:spcPct val="0"/>
              </a:spcBef>
              <a:buNone/>
              <a:defRPr sz="2400" b="0" kern="1200">
                <a:solidFill>
                  <a:schemeClr val="tx1"/>
                </a:solidFill>
                <a:latin typeface="Tahoma" pitchFamily="34" charset="0"/>
                <a:ea typeface="Tahoma" pitchFamily="34" charset="0"/>
                <a:cs typeface="Tahoma" pitchFamily="34" charset="0"/>
              </a:defRPr>
            </a:lvl1pPr>
          </a:lstStyle>
          <a:p>
            <a:r>
              <a:rPr lang="en-US" dirty="0"/>
              <a:t>	</a:t>
            </a:r>
          </a:p>
        </p:txBody>
      </p:sp>
      <p:sp>
        <p:nvSpPr>
          <p:cNvPr id="9" name="TextBox 8"/>
          <p:cNvSpPr txBox="1"/>
          <p:nvPr/>
        </p:nvSpPr>
        <p:spPr>
          <a:xfrm>
            <a:off x="4236931" y="3313906"/>
            <a:ext cx="3718133"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All significant participants in the transaction are small businesses or non-traditional defense contractors; or</a:t>
            </a:r>
          </a:p>
        </p:txBody>
      </p:sp>
      <p:sp>
        <p:nvSpPr>
          <p:cNvPr id="10" name="TextBox 9"/>
          <p:cNvSpPr txBox="1"/>
          <p:nvPr/>
        </p:nvSpPr>
        <p:spPr>
          <a:xfrm>
            <a:off x="4236931" y="4589182"/>
            <a:ext cx="3718133"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At least 1/3 of the total cost of the prototype project is paid by the non-Federal parties; or </a:t>
            </a:r>
          </a:p>
        </p:txBody>
      </p:sp>
      <p:sp>
        <p:nvSpPr>
          <p:cNvPr id="11" name="TextBox 10"/>
          <p:cNvSpPr txBox="1"/>
          <p:nvPr/>
        </p:nvSpPr>
        <p:spPr>
          <a:xfrm>
            <a:off x="4236931" y="5595086"/>
            <a:ext cx="3718133"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The agency SPE determines exceptional circumstances justify the use of the authority.</a:t>
            </a:r>
          </a:p>
        </p:txBody>
      </p:sp>
      <p:sp>
        <p:nvSpPr>
          <p:cNvPr id="12" name="TextBox 11"/>
          <p:cNvSpPr txBox="1"/>
          <p:nvPr/>
        </p:nvSpPr>
        <p:spPr>
          <a:xfrm>
            <a:off x="4236934" y="809368"/>
            <a:ext cx="3718133" cy="800219"/>
          </a:xfrm>
          <a:prstGeom prst="rect">
            <a:avLst/>
          </a:prstGeom>
          <a:noFill/>
        </p:spPr>
        <p:txBody>
          <a:bodyPr wrap="square" rtlCol="0">
            <a:spAutoFit/>
          </a:bodyPr>
          <a:lstStyle/>
          <a:p>
            <a:pPr algn="ctr"/>
            <a:r>
              <a:rPr lang="en-US" dirty="0"/>
              <a:t>10 U.S.C. § 4022</a:t>
            </a:r>
          </a:p>
          <a:p>
            <a:pPr algn="ctr"/>
            <a:r>
              <a:rPr lang="en-US" sz="1200" dirty="0"/>
              <a:t>(formally 10 U.S.C. § 2371b)</a:t>
            </a:r>
          </a:p>
          <a:p>
            <a:pPr algn="ctr"/>
            <a:r>
              <a:rPr lang="en-US" sz="1600" i="1" dirty="0">
                <a:solidFill>
                  <a:schemeClr val="tx1">
                    <a:lumMod val="50000"/>
                    <a:lumOff val="50000"/>
                  </a:schemeClr>
                </a:solidFill>
              </a:rPr>
              <a:t>4 options</a:t>
            </a:r>
          </a:p>
        </p:txBody>
      </p:sp>
      <p:sp>
        <p:nvSpPr>
          <p:cNvPr id="13" name="Slide Number Placeholder 12"/>
          <p:cNvSpPr>
            <a:spLocks noGrp="1"/>
          </p:cNvSpPr>
          <p:nvPr>
            <p:ph type="sldNum" sz="quarter" idx="11"/>
          </p:nvPr>
        </p:nvSpPr>
        <p:spPr/>
        <p:txBody>
          <a:bodyPr/>
          <a:lstStyle/>
          <a:p>
            <a:pPr>
              <a:defRPr/>
            </a:pPr>
            <a:fld id="{231CC523-8BC6-4921-807A-66BD262F34AB}" type="slidenum">
              <a:rPr lang="en-US" smtClean="0"/>
              <a:pPr>
                <a:defRPr/>
              </a:pPr>
              <a:t>14</a:t>
            </a:fld>
            <a:endParaRPr lang="en-US" dirty="0"/>
          </a:p>
        </p:txBody>
      </p:sp>
      <p:sp>
        <p:nvSpPr>
          <p:cNvPr id="3" name="Title 2">
            <a:extLst>
              <a:ext uri="{FF2B5EF4-FFF2-40B4-BE49-F238E27FC236}">
                <a16:creationId xmlns:a16="http://schemas.microsoft.com/office/drawing/2014/main" id="{DE140EC3-A01F-48DB-B74C-E22B37664177}"/>
              </a:ext>
            </a:extLst>
          </p:cNvPr>
          <p:cNvSpPr>
            <a:spLocks noGrp="1"/>
          </p:cNvSpPr>
          <p:nvPr>
            <p:ph type="ctrTitle"/>
          </p:nvPr>
        </p:nvSpPr>
        <p:spPr/>
        <p:txBody>
          <a:bodyPr/>
          <a:lstStyle/>
          <a:p>
            <a:r>
              <a:rPr lang="en-US" dirty="0"/>
              <a:t>Who can participate?</a:t>
            </a:r>
          </a:p>
        </p:txBody>
      </p:sp>
    </p:spTree>
    <p:extLst>
      <p:ext uri="{BB962C8B-B14F-4D97-AF65-F5344CB8AC3E}">
        <p14:creationId xmlns:p14="http://schemas.microsoft.com/office/powerpoint/2010/main" val="109432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15</a:t>
            </a:fld>
            <a:endParaRPr lang="en-US" dirty="0"/>
          </a:p>
        </p:txBody>
      </p:sp>
      <p:sp>
        <p:nvSpPr>
          <p:cNvPr id="7" name="Title 6"/>
          <p:cNvSpPr>
            <a:spLocks noGrp="1"/>
          </p:cNvSpPr>
          <p:nvPr>
            <p:ph type="ctrTitle"/>
          </p:nvPr>
        </p:nvSpPr>
        <p:spPr/>
        <p:txBody>
          <a:bodyPr/>
          <a:lstStyle/>
          <a:p>
            <a:r>
              <a:rPr lang="en-US" dirty="0"/>
              <a:t>What does “significant participation” mean?</a:t>
            </a:r>
          </a:p>
        </p:txBody>
      </p:sp>
      <p:sp>
        <p:nvSpPr>
          <p:cNvPr id="10" name="Content Placeholder 2"/>
          <p:cNvSpPr>
            <a:spLocks noGrp="1"/>
          </p:cNvSpPr>
          <p:nvPr>
            <p:ph idx="4294967295"/>
          </p:nvPr>
        </p:nvSpPr>
        <p:spPr>
          <a:xfrm>
            <a:off x="548640" y="1239371"/>
            <a:ext cx="9738361" cy="4883523"/>
          </a:xfrm>
          <a:prstGeom prst="rect">
            <a:avLst/>
          </a:prstGeom>
        </p:spPr>
        <p:txBody>
          <a:bodyPr/>
          <a:lstStyle/>
          <a:p>
            <a:pPr>
              <a:buFont typeface="Arial" panose="020B0604020202020204" pitchFamily="34" charset="0"/>
              <a:buChar char="•"/>
            </a:pPr>
            <a:r>
              <a:rPr lang="en-US" dirty="0"/>
              <a:t>It is not defined in the statute</a:t>
            </a:r>
          </a:p>
          <a:p>
            <a:endParaRPr lang="en-US" dirty="0"/>
          </a:p>
          <a:p>
            <a:pPr>
              <a:buFont typeface="Arial" panose="020B0604020202020204" pitchFamily="34" charset="0"/>
              <a:buChar char="•"/>
            </a:pPr>
            <a:r>
              <a:rPr lang="en-US" dirty="0"/>
              <a:t>It can include, but is not limited to:</a:t>
            </a:r>
          </a:p>
          <a:p>
            <a:pPr lvl="1">
              <a:buFont typeface="Courier New" panose="02070309020205020404" pitchFamily="49" charset="0"/>
              <a:buChar char="o"/>
            </a:pPr>
            <a:r>
              <a:rPr lang="en-US" dirty="0"/>
              <a:t>The participation causes a material reduction in the cost or schedule</a:t>
            </a:r>
          </a:p>
          <a:p>
            <a:pPr lvl="1">
              <a:buFont typeface="Courier New" panose="02070309020205020404" pitchFamily="49" charset="0"/>
              <a:buChar char="o"/>
            </a:pPr>
            <a:r>
              <a:rPr lang="en-US" dirty="0"/>
              <a:t>The participation causes an increase in the performance of prototype</a:t>
            </a:r>
          </a:p>
          <a:p>
            <a:pPr lvl="1">
              <a:buFont typeface="Courier New" panose="02070309020205020404" pitchFamily="49" charset="0"/>
              <a:buChar char="o"/>
            </a:pPr>
            <a:r>
              <a:rPr lang="en-US" dirty="0"/>
              <a:t>The performer is responsible for a new key component, technology, or process on the critical path</a:t>
            </a:r>
          </a:p>
          <a:p>
            <a:pPr lvl="1">
              <a:buFont typeface="Courier New" panose="02070309020205020404" pitchFamily="49" charset="0"/>
              <a:buChar char="o"/>
            </a:pPr>
            <a:r>
              <a:rPr lang="en-US" dirty="0"/>
              <a:t>The performer is accomplishing a significant amount of the effort</a:t>
            </a:r>
          </a:p>
          <a:p>
            <a:endParaRPr lang="en-US" dirty="0"/>
          </a:p>
          <a:p>
            <a:pPr>
              <a:buFont typeface="Arial" panose="020B0604020202020204" pitchFamily="34" charset="0"/>
              <a:buChar char="•"/>
            </a:pPr>
            <a:r>
              <a:rPr lang="en-US" dirty="0"/>
              <a:t>What should not be the focus of a significant participation analysis is how much money the performer is getting</a:t>
            </a:r>
          </a:p>
          <a:p>
            <a:endParaRPr lang="en-US" dirty="0"/>
          </a:p>
          <a:p>
            <a:pPr>
              <a:buFont typeface="Arial" panose="020B0604020202020204" pitchFamily="34" charset="0"/>
              <a:buChar char="•"/>
            </a:pPr>
            <a:r>
              <a:rPr lang="en-US" dirty="0"/>
              <a:t>The agency’s analysis must be documented</a:t>
            </a:r>
          </a:p>
        </p:txBody>
      </p:sp>
    </p:spTree>
    <p:extLst>
      <p:ext uri="{BB962C8B-B14F-4D97-AF65-F5344CB8AC3E}">
        <p14:creationId xmlns:p14="http://schemas.microsoft.com/office/powerpoint/2010/main" val="246888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16</a:t>
            </a:fld>
            <a:endParaRPr lang="en-US" dirty="0"/>
          </a:p>
        </p:txBody>
      </p:sp>
      <p:sp>
        <p:nvSpPr>
          <p:cNvPr id="5" name="Content Placeholder 4"/>
          <p:cNvSpPr>
            <a:spLocks noGrp="1"/>
          </p:cNvSpPr>
          <p:nvPr>
            <p:ph sz="quarter" idx="13"/>
          </p:nvPr>
        </p:nvSpPr>
        <p:spPr/>
        <p:txBody>
          <a:bodyPr/>
          <a:lstStyle/>
          <a:p>
            <a:pPr lvl="0"/>
            <a:r>
              <a:rPr lang="en-US" sz="2400" dirty="0">
                <a:solidFill>
                  <a:prstClr val="black"/>
                </a:solidFill>
              </a:rPr>
              <a:t>The definition of “non-traditional defense contractor” is in 10 U.S.C. § 3014  (formally 10 U.S.C. § 2302(9)) </a:t>
            </a:r>
          </a:p>
          <a:p>
            <a:pPr lvl="1"/>
            <a:endParaRPr lang="en-US" sz="2400" dirty="0">
              <a:solidFill>
                <a:prstClr val="black"/>
              </a:solidFill>
            </a:endParaRPr>
          </a:p>
          <a:p>
            <a:pPr lvl="1"/>
            <a:r>
              <a:rPr lang="en-US" sz="2400" dirty="0">
                <a:solidFill>
                  <a:prstClr val="black"/>
                </a:solidFill>
              </a:rPr>
              <a:t>An entity that is not currently performing or has not performed in the last one-year period preceding the solicitation of sources by the Department of Defense (DoD), any contract or subcontract for the DoD that is subject to full CAS coverage</a:t>
            </a:r>
          </a:p>
          <a:p>
            <a:endParaRPr lang="en-US" sz="2400" dirty="0"/>
          </a:p>
        </p:txBody>
      </p:sp>
      <p:sp>
        <p:nvSpPr>
          <p:cNvPr id="6" name="Title 5">
            <a:extLst>
              <a:ext uri="{FF2B5EF4-FFF2-40B4-BE49-F238E27FC236}">
                <a16:creationId xmlns:a16="http://schemas.microsoft.com/office/drawing/2014/main" id="{C63C4B56-1B2F-40E7-9B7C-0E65BA70A34A}"/>
              </a:ext>
            </a:extLst>
          </p:cNvPr>
          <p:cNvSpPr>
            <a:spLocks noGrp="1"/>
          </p:cNvSpPr>
          <p:nvPr>
            <p:ph type="ctrTitle"/>
          </p:nvPr>
        </p:nvSpPr>
        <p:spPr/>
        <p:txBody>
          <a:bodyPr/>
          <a:lstStyle/>
          <a:p>
            <a:r>
              <a:rPr lang="en-US" dirty="0"/>
              <a:t>What is a non-traditional defense contractor?</a:t>
            </a:r>
          </a:p>
        </p:txBody>
      </p:sp>
    </p:spTree>
    <p:extLst>
      <p:ext uri="{BB962C8B-B14F-4D97-AF65-F5344CB8AC3E}">
        <p14:creationId xmlns:p14="http://schemas.microsoft.com/office/powerpoint/2010/main" val="1163680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17</a:t>
            </a:fld>
            <a:endParaRPr lang="en-US" dirty="0"/>
          </a:p>
        </p:txBody>
      </p:sp>
      <p:sp>
        <p:nvSpPr>
          <p:cNvPr id="4" name="Content Placeholder 3"/>
          <p:cNvSpPr>
            <a:spLocks noGrp="1"/>
          </p:cNvSpPr>
          <p:nvPr>
            <p:ph sz="quarter" idx="13"/>
          </p:nvPr>
        </p:nvSpPr>
        <p:spPr/>
        <p:txBody>
          <a:bodyPr/>
          <a:lstStyle/>
          <a:p>
            <a:r>
              <a:rPr lang="en-US" sz="2000" dirty="0"/>
              <a:t>The FY16 NDAA changed the follow-on production section of 10 U.S.C. 4022 (formally 10 U.S.C. 2371b) to be more practical and useful.</a:t>
            </a:r>
          </a:p>
          <a:p>
            <a:r>
              <a:rPr lang="en-US" sz="2000" dirty="0"/>
              <a:t>It now allows for follow-on production transactions under the following conditions:</a:t>
            </a:r>
          </a:p>
          <a:p>
            <a:pPr lvl="1"/>
            <a:r>
              <a:rPr lang="en-US" sz="2000" dirty="0"/>
              <a:t>The follow-on effort will be awarded to the participants in the OT transaction</a:t>
            </a:r>
          </a:p>
          <a:p>
            <a:pPr lvl="2"/>
            <a:r>
              <a:rPr lang="en-US" sz="2000" dirty="0"/>
              <a:t>This now includes subawards under a consortium OT</a:t>
            </a:r>
          </a:p>
          <a:p>
            <a:pPr lvl="1"/>
            <a:r>
              <a:rPr lang="en-US" sz="2000" dirty="0"/>
              <a:t>Competitive procedures were used for the selection of the participants in the OT transaction</a:t>
            </a:r>
          </a:p>
          <a:p>
            <a:pPr lvl="1"/>
            <a:r>
              <a:rPr lang="en-US" sz="2000" dirty="0"/>
              <a:t>The prototype phase was successfully completed</a:t>
            </a:r>
          </a:p>
          <a:p>
            <a:r>
              <a:rPr lang="en-US" sz="2000" dirty="0"/>
              <a:t>The follow-on effort can be awarded as an extension to the original OT, as a new OT, as a procurement contract, or under other procedures the SecDef may establish</a:t>
            </a:r>
          </a:p>
          <a:p>
            <a:pPr lvl="1"/>
            <a:r>
              <a:rPr lang="en-US" sz="2000" dirty="0"/>
              <a:t>You are not required to recompete </a:t>
            </a:r>
          </a:p>
          <a:p>
            <a:pPr lvl="1"/>
            <a:r>
              <a:rPr lang="en-US" sz="2000" dirty="0"/>
              <a:t>It is not considered a sole source award</a:t>
            </a:r>
          </a:p>
          <a:p>
            <a:endParaRPr lang="en-US" sz="2000" dirty="0"/>
          </a:p>
        </p:txBody>
      </p:sp>
      <p:sp>
        <p:nvSpPr>
          <p:cNvPr id="6" name="Title 5">
            <a:extLst>
              <a:ext uri="{FF2B5EF4-FFF2-40B4-BE49-F238E27FC236}">
                <a16:creationId xmlns:a16="http://schemas.microsoft.com/office/drawing/2014/main" id="{482BE6F5-82D4-480D-97E9-934D3DE13326}"/>
              </a:ext>
            </a:extLst>
          </p:cNvPr>
          <p:cNvSpPr>
            <a:spLocks noGrp="1"/>
          </p:cNvSpPr>
          <p:nvPr>
            <p:ph type="ctrTitle"/>
          </p:nvPr>
        </p:nvSpPr>
        <p:spPr/>
        <p:txBody>
          <a:bodyPr/>
          <a:lstStyle/>
          <a:p>
            <a:r>
              <a:rPr lang="en-US" dirty="0"/>
              <a:t>Follow-on Activities</a:t>
            </a:r>
          </a:p>
        </p:txBody>
      </p:sp>
    </p:spTree>
    <p:extLst>
      <p:ext uri="{BB962C8B-B14F-4D97-AF65-F5344CB8AC3E}">
        <p14:creationId xmlns:p14="http://schemas.microsoft.com/office/powerpoint/2010/main" val="3128769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18</a:t>
            </a:fld>
            <a:endParaRPr lang="en-US" dirty="0"/>
          </a:p>
        </p:txBody>
      </p:sp>
      <p:sp>
        <p:nvSpPr>
          <p:cNvPr id="4" name="Content Placeholder 3"/>
          <p:cNvSpPr>
            <a:spLocks noGrp="1"/>
          </p:cNvSpPr>
          <p:nvPr>
            <p:ph sz="quarter" idx="13"/>
          </p:nvPr>
        </p:nvSpPr>
        <p:spPr/>
        <p:txBody>
          <a:bodyPr/>
          <a:lstStyle/>
          <a:p>
            <a:r>
              <a:rPr lang="en-US" sz="2400" dirty="0"/>
              <a:t>Recent guidance requires that advance consideration and notice be given to industry of the potential for a noncompetitive follow-on production effort</a:t>
            </a:r>
          </a:p>
          <a:p>
            <a:pPr lvl="1"/>
            <a:r>
              <a:rPr lang="en-US" sz="2400" dirty="0"/>
              <a:t>This is required regardless of the award vehicle ultimately chosen for the follow-on effort</a:t>
            </a:r>
          </a:p>
          <a:p>
            <a:pPr lvl="1"/>
            <a:r>
              <a:rPr lang="en-US" sz="2400" dirty="0"/>
              <a:t>This notice must be included in the solicitation documentation for the OT for Prototype award and in the awarded agreement</a:t>
            </a:r>
          </a:p>
          <a:p>
            <a:pPr lvl="1"/>
            <a:r>
              <a:rPr lang="en-US" sz="2400" dirty="0"/>
              <a:t>The language about the potential or planned follow-on effort must also be included in any subsequent OT agreement</a:t>
            </a:r>
          </a:p>
          <a:p>
            <a:endParaRPr lang="en-US" dirty="0"/>
          </a:p>
        </p:txBody>
      </p:sp>
      <p:sp>
        <p:nvSpPr>
          <p:cNvPr id="6" name="Title 5">
            <a:extLst>
              <a:ext uri="{FF2B5EF4-FFF2-40B4-BE49-F238E27FC236}">
                <a16:creationId xmlns:a16="http://schemas.microsoft.com/office/drawing/2014/main" id="{F8533AE6-A660-4EA5-980D-F0FF57508D98}"/>
              </a:ext>
            </a:extLst>
          </p:cNvPr>
          <p:cNvSpPr>
            <a:spLocks noGrp="1"/>
          </p:cNvSpPr>
          <p:nvPr>
            <p:ph type="ctrTitle"/>
          </p:nvPr>
        </p:nvSpPr>
        <p:spPr/>
        <p:txBody>
          <a:bodyPr/>
          <a:lstStyle/>
          <a:p>
            <a:r>
              <a:rPr lang="en-US" dirty="0"/>
              <a:t>Notice Requirements</a:t>
            </a:r>
          </a:p>
        </p:txBody>
      </p:sp>
    </p:spTree>
    <p:extLst>
      <p:ext uri="{BB962C8B-B14F-4D97-AF65-F5344CB8AC3E}">
        <p14:creationId xmlns:p14="http://schemas.microsoft.com/office/powerpoint/2010/main" val="314636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19</a:t>
            </a:fld>
            <a:endParaRPr lang="en-US" dirty="0"/>
          </a:p>
        </p:txBody>
      </p:sp>
      <p:sp>
        <p:nvSpPr>
          <p:cNvPr id="4" name="Content Placeholder 3"/>
          <p:cNvSpPr>
            <a:spLocks noGrp="1"/>
          </p:cNvSpPr>
          <p:nvPr>
            <p:ph sz="quarter" idx="13"/>
          </p:nvPr>
        </p:nvSpPr>
        <p:spPr/>
        <p:txBody>
          <a:bodyPr/>
          <a:lstStyle/>
          <a:p>
            <a:r>
              <a:rPr lang="en-US" sz="2400" dirty="0"/>
              <a:t>Determining “successful completion” of the OT for Prototype phase</a:t>
            </a:r>
          </a:p>
          <a:p>
            <a:pPr lvl="1"/>
            <a:r>
              <a:rPr lang="en-US" sz="2400" dirty="0"/>
              <a:t>The appropriate approving official determines in writing that the Prototype OT</a:t>
            </a:r>
          </a:p>
          <a:p>
            <a:pPr lvl="2"/>
            <a:r>
              <a:rPr lang="en-US" sz="2400" dirty="0"/>
              <a:t>Met the technical goals,</a:t>
            </a:r>
          </a:p>
          <a:p>
            <a:pPr lvl="2"/>
            <a:r>
              <a:rPr lang="en-US" sz="2400" dirty="0"/>
              <a:t>Satisfied established Agreement success metrics, or</a:t>
            </a:r>
          </a:p>
          <a:p>
            <a:pPr lvl="2"/>
            <a:r>
              <a:rPr lang="en-US" sz="2400" dirty="0"/>
              <a:t>Accomplished a particularly favorable or unexpected result that justifies transition </a:t>
            </a:r>
          </a:p>
          <a:p>
            <a:pPr lvl="1"/>
            <a:r>
              <a:rPr lang="en-US" sz="2400" dirty="0"/>
              <a:t>Completion of a particular aspect of the project can occur prior to conclusion of the entire project to allow the Government to transition that aspect before completion of the prototype phase</a:t>
            </a:r>
          </a:p>
          <a:p>
            <a:pPr lvl="1"/>
            <a:r>
              <a:rPr lang="en-US" sz="2400" dirty="0"/>
              <a:t>Each OT for Prototype award will have a provision describing conditions of successful completion</a:t>
            </a:r>
          </a:p>
          <a:p>
            <a:endParaRPr lang="en-US" sz="2400" dirty="0"/>
          </a:p>
        </p:txBody>
      </p:sp>
      <p:sp>
        <p:nvSpPr>
          <p:cNvPr id="6" name="Title 5">
            <a:extLst>
              <a:ext uri="{FF2B5EF4-FFF2-40B4-BE49-F238E27FC236}">
                <a16:creationId xmlns:a16="http://schemas.microsoft.com/office/drawing/2014/main" id="{F27EB552-27ED-47D2-8B0F-A0D99B7F21AA}"/>
              </a:ext>
            </a:extLst>
          </p:cNvPr>
          <p:cNvSpPr>
            <a:spLocks noGrp="1"/>
          </p:cNvSpPr>
          <p:nvPr>
            <p:ph type="ctrTitle"/>
          </p:nvPr>
        </p:nvSpPr>
        <p:spPr/>
        <p:txBody>
          <a:bodyPr/>
          <a:lstStyle/>
          <a:p>
            <a:r>
              <a:rPr lang="en-US" dirty="0"/>
              <a:t>Successful Completion</a:t>
            </a:r>
          </a:p>
        </p:txBody>
      </p:sp>
    </p:spTree>
    <p:extLst>
      <p:ext uri="{BB962C8B-B14F-4D97-AF65-F5344CB8AC3E}">
        <p14:creationId xmlns:p14="http://schemas.microsoft.com/office/powerpoint/2010/main" val="142516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marL="0" indent="0" algn="ctr">
              <a:buNone/>
            </a:pPr>
            <a:r>
              <a:rPr lang="en-US" dirty="0"/>
              <a:t>PAST</a:t>
            </a:r>
          </a:p>
          <a:p>
            <a:pPr marL="0" indent="0" algn="ctr">
              <a:buNone/>
            </a:pPr>
            <a:endParaRPr lang="en-US" dirty="0"/>
          </a:p>
          <a:p>
            <a:pPr marL="0" indent="0">
              <a:buNone/>
            </a:pPr>
            <a:r>
              <a:rPr lang="en-US" dirty="0"/>
              <a:t>Innovation fueled by the Government</a:t>
            </a:r>
          </a:p>
          <a:p>
            <a:pPr marL="0" indent="0">
              <a:buNone/>
            </a:pPr>
            <a:endParaRPr lang="en-US" dirty="0"/>
          </a:p>
          <a:p>
            <a:pPr marL="0" indent="0">
              <a:buNone/>
            </a:pPr>
            <a:r>
              <a:rPr lang="en-US" dirty="0"/>
              <a:t>Commercial sector wanted to work with the Government</a:t>
            </a:r>
          </a:p>
          <a:p>
            <a:pPr marL="0" indent="0">
              <a:buNone/>
            </a:pPr>
            <a:endParaRPr lang="en-US" dirty="0"/>
          </a:p>
          <a:p>
            <a:pPr marL="0" indent="0">
              <a:buNone/>
            </a:pPr>
            <a:endParaRPr lang="en-US" dirty="0"/>
          </a:p>
          <a:p>
            <a:pPr marL="0" indent="0">
              <a:buNone/>
            </a:pPr>
            <a:r>
              <a:rPr lang="en-US" dirty="0"/>
              <a:t>DoD was primary driver of technology innovation by making substantial investments in R&amp;D in the defense industrial base</a:t>
            </a:r>
          </a:p>
          <a:p>
            <a:pPr marL="0" indent="0">
              <a:buNone/>
            </a:pPr>
            <a:endParaRPr lang="en-US" dirty="0"/>
          </a:p>
          <a:p>
            <a:pPr marL="0" indent="0">
              <a:buNone/>
            </a:pPr>
            <a:r>
              <a:rPr lang="en-US" dirty="0"/>
              <a:t>DoD powered a technology advantage on the battlefield with its investments in R&amp;D </a:t>
            </a:r>
          </a:p>
        </p:txBody>
      </p:sp>
      <p:sp>
        <p:nvSpPr>
          <p:cNvPr id="7" name="Content Placeholder 6"/>
          <p:cNvSpPr>
            <a:spLocks noGrp="1"/>
          </p:cNvSpPr>
          <p:nvPr>
            <p:ph sz="quarter" idx="14"/>
          </p:nvPr>
        </p:nvSpPr>
        <p:spPr/>
        <p:txBody>
          <a:bodyPr/>
          <a:lstStyle/>
          <a:p>
            <a:pPr marL="0" indent="0" algn="ctr">
              <a:buNone/>
            </a:pPr>
            <a:r>
              <a:rPr lang="en-US" dirty="0"/>
              <a:t>PRESENT</a:t>
            </a:r>
          </a:p>
          <a:p>
            <a:pPr marL="0" indent="0" algn="ctr">
              <a:buNone/>
            </a:pPr>
            <a:endParaRPr lang="en-US" dirty="0"/>
          </a:p>
          <a:p>
            <a:pPr marL="0" indent="0">
              <a:buNone/>
            </a:pPr>
            <a:r>
              <a:rPr lang="en-US" dirty="0"/>
              <a:t>Innovation fueled by private sector</a:t>
            </a:r>
          </a:p>
          <a:p>
            <a:pPr marL="0" indent="0">
              <a:buNone/>
            </a:pPr>
            <a:endParaRPr lang="en-US" dirty="0"/>
          </a:p>
          <a:p>
            <a:pPr marL="0" indent="0">
              <a:buNone/>
            </a:pPr>
            <a:r>
              <a:rPr lang="en-US" dirty="0"/>
              <a:t>Cutting edge commercial firms with large R&amp;D investments are reluctant to work with the Government</a:t>
            </a:r>
          </a:p>
          <a:p>
            <a:pPr marL="0" indent="0">
              <a:buNone/>
            </a:pPr>
            <a:endParaRPr lang="en-US" dirty="0"/>
          </a:p>
          <a:p>
            <a:pPr marL="0" indent="0">
              <a:buNone/>
            </a:pPr>
            <a:r>
              <a:rPr lang="en-US" dirty="0"/>
              <a:t>Focus and pace of S&amp;T innovation in leading technology areas have shifted from Government to commercial sector</a:t>
            </a:r>
          </a:p>
          <a:p>
            <a:pPr marL="0" indent="0">
              <a:buNone/>
            </a:pPr>
            <a:endParaRPr lang="en-US" dirty="0"/>
          </a:p>
          <a:p>
            <a:pPr marL="0" indent="0">
              <a:buNone/>
            </a:pPr>
            <a:r>
              <a:rPr lang="en-US" dirty="0"/>
              <a:t>DoD needs to work with and leverage commercial sector to maintain technology advantage on the battlefield</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2</a:t>
            </a:fld>
            <a:endParaRPr lang="en-US" dirty="0"/>
          </a:p>
        </p:txBody>
      </p:sp>
      <p:sp>
        <p:nvSpPr>
          <p:cNvPr id="3" name="Footer Placeholder 2"/>
          <p:cNvSpPr>
            <a:spLocks noGrp="1"/>
          </p:cNvSpPr>
          <p:nvPr>
            <p:ph type="ftr" sz="quarter" idx="10"/>
          </p:nvPr>
        </p:nvSpPr>
        <p:spPr/>
        <p:txBody>
          <a:bodyPr/>
          <a:lstStyle/>
          <a:p>
            <a:r>
              <a:rPr lang="en-US"/>
              <a:t>DISTRIBUTION STATEMENT A. Approved for public release; distribution is unlimited</a:t>
            </a:r>
            <a:endParaRPr lang="en-US" dirty="0"/>
          </a:p>
        </p:txBody>
      </p:sp>
      <p:sp>
        <p:nvSpPr>
          <p:cNvPr id="2" name="Title 1">
            <a:extLst>
              <a:ext uri="{FF2B5EF4-FFF2-40B4-BE49-F238E27FC236}">
                <a16:creationId xmlns:a16="http://schemas.microsoft.com/office/drawing/2014/main" id="{2780DD61-CD11-457A-85D9-F3F2FAC20F74}"/>
              </a:ext>
            </a:extLst>
          </p:cNvPr>
          <p:cNvSpPr>
            <a:spLocks noGrp="1"/>
          </p:cNvSpPr>
          <p:nvPr>
            <p:ph type="ctrTitle"/>
          </p:nvPr>
        </p:nvSpPr>
        <p:spPr/>
        <p:txBody>
          <a:bodyPr/>
          <a:lstStyle/>
          <a:p>
            <a:r>
              <a:rPr lang="en-US" dirty="0"/>
              <a:t>The Present Situation in the Science and Technology Community</a:t>
            </a:r>
          </a:p>
        </p:txBody>
      </p:sp>
    </p:spTree>
    <p:extLst>
      <p:ext uri="{BB962C8B-B14F-4D97-AF65-F5344CB8AC3E}">
        <p14:creationId xmlns:p14="http://schemas.microsoft.com/office/powerpoint/2010/main" val="301995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20</a:t>
            </a:fld>
            <a:endParaRPr lang="en-US" dirty="0"/>
          </a:p>
        </p:txBody>
      </p:sp>
      <p:sp>
        <p:nvSpPr>
          <p:cNvPr id="4" name="Content Placeholder 3"/>
          <p:cNvSpPr>
            <a:spLocks noGrp="1"/>
          </p:cNvSpPr>
          <p:nvPr>
            <p:ph sz="quarter" idx="13"/>
          </p:nvPr>
        </p:nvSpPr>
        <p:spPr/>
        <p:txBody>
          <a:bodyPr/>
          <a:lstStyle/>
          <a:p>
            <a:r>
              <a:rPr lang="en-US" sz="2800" dirty="0"/>
              <a:t>Agencies think speed to award is the goal of OTs</a:t>
            </a:r>
          </a:p>
          <a:p>
            <a:r>
              <a:rPr lang="en-US" sz="2800" dirty="0"/>
              <a:t>Agencies think they’ll be able to fully utilize the advantages of OTs without changing their internal processes</a:t>
            </a:r>
          </a:p>
          <a:p>
            <a:r>
              <a:rPr lang="en-US" sz="2800" dirty="0"/>
              <a:t>Agencies are not using the authority for the appropriate reasons</a:t>
            </a:r>
          </a:p>
          <a:p>
            <a:r>
              <a:rPr lang="en-US" sz="2800" dirty="0"/>
              <a:t>Agencies are choosing the award vehicle before fully determining the program goals and objectives</a:t>
            </a:r>
          </a:p>
          <a:p>
            <a:r>
              <a:rPr lang="en-US" sz="2800" dirty="0"/>
              <a:t>Agencies believe that using an IDIQ consortia is the only/best/preferred way to use the OT authority</a:t>
            </a:r>
          </a:p>
          <a:p>
            <a:endParaRPr lang="en-US" sz="2800" dirty="0"/>
          </a:p>
        </p:txBody>
      </p:sp>
      <p:sp>
        <p:nvSpPr>
          <p:cNvPr id="6" name="Title 5">
            <a:extLst>
              <a:ext uri="{FF2B5EF4-FFF2-40B4-BE49-F238E27FC236}">
                <a16:creationId xmlns:a16="http://schemas.microsoft.com/office/drawing/2014/main" id="{19667C40-4E2F-4871-910D-4E8737434C27}"/>
              </a:ext>
            </a:extLst>
          </p:cNvPr>
          <p:cNvSpPr>
            <a:spLocks noGrp="1"/>
          </p:cNvSpPr>
          <p:nvPr>
            <p:ph type="ctrTitle"/>
          </p:nvPr>
        </p:nvSpPr>
        <p:spPr/>
        <p:txBody>
          <a:bodyPr/>
          <a:lstStyle/>
          <a:p>
            <a:r>
              <a:rPr lang="en-US" dirty="0"/>
              <a:t>Top 5 OT Issues</a:t>
            </a:r>
          </a:p>
        </p:txBody>
      </p:sp>
    </p:spTree>
    <p:extLst>
      <p:ext uri="{BB962C8B-B14F-4D97-AF65-F5344CB8AC3E}">
        <p14:creationId xmlns:p14="http://schemas.microsoft.com/office/powerpoint/2010/main" val="8985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21</a:t>
            </a:fld>
            <a:endParaRPr lang="en-US" dirty="0"/>
          </a:p>
        </p:txBody>
      </p:sp>
      <p:sp>
        <p:nvSpPr>
          <p:cNvPr id="4" name="Content Placeholder 3"/>
          <p:cNvSpPr>
            <a:spLocks noGrp="1"/>
          </p:cNvSpPr>
          <p:nvPr>
            <p:ph sz="quarter" idx="13"/>
          </p:nvPr>
        </p:nvSpPr>
        <p:spPr/>
        <p:txBody>
          <a:bodyPr/>
          <a:lstStyle/>
          <a:p>
            <a:r>
              <a:rPr lang="en-US" dirty="0"/>
              <a:t>While faster speed to award can be a definite side effect of using the OT authorities, speed in and of itself is not the main purpose behind the authorities.  </a:t>
            </a:r>
          </a:p>
          <a:p>
            <a:r>
              <a:rPr lang="en-US" dirty="0"/>
              <a:t>OTs were created as an alternative way for the private sector to work with the Government, especially that part of the private sector that viewed the Government as too difficult or bureaucratic. </a:t>
            </a:r>
          </a:p>
          <a:p>
            <a:r>
              <a:rPr lang="en-US" dirty="0"/>
              <a:t>This could be entities that had never worked with the Government before or more traditional contractors who were looking for more streamlined ways of doing business with the Government or interacting with the rest of industry.</a:t>
            </a:r>
          </a:p>
          <a:p>
            <a:r>
              <a:rPr lang="en-US" dirty="0"/>
              <a:t>For most organizations, the first few OTs they try may not be that fast</a:t>
            </a:r>
          </a:p>
          <a:p>
            <a:pPr lvl="1"/>
            <a:r>
              <a:rPr lang="en-US" dirty="0"/>
              <a:t>OTs require everyone on the Government team to embrace a different mindset that will likely be very unfamiliar and somewhat uncomfortable.</a:t>
            </a:r>
          </a:p>
          <a:p>
            <a:pPr lvl="1"/>
            <a:r>
              <a:rPr lang="en-US" dirty="0"/>
              <a:t>Contracting officers (COs) will have to learn how to craft agreement terms and conditions (something they are not taught) and how to fully negotiate the agreement terms (something they don’t generally do).  </a:t>
            </a:r>
          </a:p>
          <a:p>
            <a:pPr lvl="1"/>
            <a:r>
              <a:rPr lang="en-US" dirty="0"/>
              <a:t>Government attorneys will have to stop relying on a FAR/DFARS compliance model and begin to work with COs as a team in crafting and negotiating agreement language.</a:t>
            </a:r>
          </a:p>
          <a:p>
            <a:pPr lvl="1"/>
            <a:r>
              <a:rPr lang="en-US" dirty="0"/>
              <a:t>Agency leadership and decision makers will have to begin to view OTs as a different way of doing business and not force OTs to utilize the same processes and procedures as FAR-based contracts</a:t>
            </a:r>
          </a:p>
        </p:txBody>
      </p:sp>
      <p:sp>
        <p:nvSpPr>
          <p:cNvPr id="5" name="Title 4"/>
          <p:cNvSpPr>
            <a:spLocks noGrp="1"/>
          </p:cNvSpPr>
          <p:nvPr>
            <p:ph type="ctrTitle"/>
          </p:nvPr>
        </p:nvSpPr>
        <p:spPr/>
        <p:txBody>
          <a:bodyPr/>
          <a:lstStyle/>
          <a:p>
            <a:r>
              <a:rPr lang="en-US" dirty="0"/>
              <a:t>Issue #1 – Agencies think speed is the goal of OTs</a:t>
            </a:r>
          </a:p>
        </p:txBody>
      </p:sp>
    </p:spTree>
    <p:extLst>
      <p:ext uri="{BB962C8B-B14F-4D97-AF65-F5344CB8AC3E}">
        <p14:creationId xmlns:p14="http://schemas.microsoft.com/office/powerpoint/2010/main" val="27950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22</a:t>
            </a:fld>
            <a:endParaRPr lang="en-US" dirty="0"/>
          </a:p>
        </p:txBody>
      </p:sp>
      <p:sp>
        <p:nvSpPr>
          <p:cNvPr id="4" name="Content Placeholder 3"/>
          <p:cNvSpPr>
            <a:spLocks noGrp="1"/>
          </p:cNvSpPr>
          <p:nvPr>
            <p:ph sz="quarter" idx="13"/>
          </p:nvPr>
        </p:nvSpPr>
        <p:spPr/>
        <p:txBody>
          <a:bodyPr/>
          <a:lstStyle/>
          <a:p>
            <a:r>
              <a:rPr lang="en-US" dirty="0"/>
              <a:t>Agencies that usually do traditional FAR-based contracts are working in a very standardized, compliance-driven model</a:t>
            </a:r>
          </a:p>
          <a:p>
            <a:pPr lvl="1"/>
            <a:r>
              <a:rPr lang="en-US" dirty="0"/>
              <a:t>They are used to following the specific solicitation and award procedures laid out in the FAR for their various scenarios and awarding contracts that follow a common model with predetermined terms and conditions</a:t>
            </a:r>
          </a:p>
          <a:p>
            <a:pPr lvl="1"/>
            <a:r>
              <a:rPr lang="en-US" dirty="0"/>
              <a:t>They are used to following fairly standard templates and checklists</a:t>
            </a:r>
          </a:p>
          <a:p>
            <a:pPr lvl="1"/>
            <a:r>
              <a:rPr lang="en-US" dirty="0"/>
              <a:t>Everyone in the acquisition chain is familiar with the same model</a:t>
            </a:r>
          </a:p>
          <a:p>
            <a:r>
              <a:rPr lang="en-US" dirty="0"/>
              <a:t>The whole purpose behind OTs is flexibility and adapting your process and agreement to fit the circumstances that are facing you at that moment</a:t>
            </a:r>
          </a:p>
          <a:p>
            <a:pPr lvl="1"/>
            <a:r>
              <a:rPr lang="en-US" dirty="0"/>
              <a:t>There are no checklists and most of the existing templates are fairly top-level with a lot left to the organization to determine as it plans and negotiates</a:t>
            </a:r>
          </a:p>
          <a:p>
            <a:pPr lvl="1"/>
            <a:r>
              <a:rPr lang="en-US" dirty="0"/>
              <a:t>The only official guidance is fairly general and intended to give philosophical guidance rather than step-by-step instructions</a:t>
            </a:r>
          </a:p>
          <a:p>
            <a:r>
              <a:rPr lang="en-US" dirty="0"/>
              <a:t>Many agencies want to do OTs but want to keep their existing FAR-based processes then wonder why it isn’t more simplified or faster</a:t>
            </a:r>
          </a:p>
          <a:p>
            <a:pPr lvl="1"/>
            <a:r>
              <a:rPr lang="en-US" dirty="0"/>
              <a:t>When it comes to speed, it’s not the award vehicle that’s the issue, it’s the award process</a:t>
            </a:r>
          </a:p>
          <a:p>
            <a:pPr lvl="1"/>
            <a:r>
              <a:rPr lang="en-US" dirty="0"/>
              <a:t>Unless the organization can separate itself from its legacy processes and embrace the flexibility the OT authorities afford it, the organization will never fully benefit from using the OT authorities.  </a:t>
            </a:r>
          </a:p>
          <a:p>
            <a:pPr lvl="1"/>
            <a:endParaRPr lang="en-US" dirty="0"/>
          </a:p>
        </p:txBody>
      </p:sp>
      <p:sp>
        <p:nvSpPr>
          <p:cNvPr id="5" name="Title 4"/>
          <p:cNvSpPr>
            <a:spLocks noGrp="1"/>
          </p:cNvSpPr>
          <p:nvPr>
            <p:ph type="ctrTitle"/>
          </p:nvPr>
        </p:nvSpPr>
        <p:spPr>
          <a:xfrm>
            <a:off x="1749425" y="113318"/>
            <a:ext cx="9855199" cy="612648"/>
          </a:xfrm>
        </p:spPr>
        <p:txBody>
          <a:bodyPr>
            <a:normAutofit fontScale="90000"/>
          </a:bodyPr>
          <a:lstStyle/>
          <a:p>
            <a:pPr algn="ctr"/>
            <a:r>
              <a:rPr lang="en-US" dirty="0"/>
              <a:t>Issue #2 – Agencies think they’ll be able to fully utilize the advantages of OTs without changing their internal processes</a:t>
            </a:r>
          </a:p>
        </p:txBody>
      </p:sp>
    </p:spTree>
    <p:extLst>
      <p:ext uri="{BB962C8B-B14F-4D97-AF65-F5344CB8AC3E}">
        <p14:creationId xmlns:p14="http://schemas.microsoft.com/office/powerpoint/2010/main" val="237870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23</a:t>
            </a:fld>
            <a:endParaRPr lang="en-US" dirty="0"/>
          </a:p>
        </p:txBody>
      </p:sp>
      <p:sp>
        <p:nvSpPr>
          <p:cNvPr id="4" name="Content Placeholder 3"/>
          <p:cNvSpPr>
            <a:spLocks noGrp="1"/>
          </p:cNvSpPr>
          <p:nvPr>
            <p:ph sz="quarter" idx="13"/>
          </p:nvPr>
        </p:nvSpPr>
        <p:spPr/>
        <p:txBody>
          <a:bodyPr/>
          <a:lstStyle/>
          <a:p>
            <a:r>
              <a:rPr lang="en-US" dirty="0"/>
              <a:t>At its heart, the OT authority is an R&amp;D authority</a:t>
            </a:r>
          </a:p>
          <a:p>
            <a:pPr lvl="1"/>
            <a:r>
              <a:rPr lang="en-US" dirty="0"/>
              <a:t>The language of 10 U.S.C. 4021 (formally 10 U.S.C. 2371) focuses on basic, applied, and advanced research</a:t>
            </a:r>
          </a:p>
          <a:p>
            <a:pPr lvl="1"/>
            <a:r>
              <a:rPr lang="en-US" dirty="0"/>
              <a:t>The language of 10 U.S.C. 4022 (formally 10 U.S.C. 2371b) focuses on expanding that prototype programs</a:t>
            </a:r>
          </a:p>
          <a:p>
            <a:pPr lvl="1"/>
            <a:r>
              <a:rPr lang="en-US" dirty="0"/>
              <a:t>The authorities were not intended to provide an full alternative acquisition approach that was appropriate to handle all of the various types of acquisitions the FAR was written</a:t>
            </a:r>
          </a:p>
          <a:p>
            <a:pPr lvl="2"/>
            <a:r>
              <a:rPr lang="en-US" dirty="0"/>
              <a:t>The FAR was written to buy supplies and most of its language is geared toward the specific issues involved in acquiring goods and services for the direct benefit of the Government.</a:t>
            </a:r>
          </a:p>
          <a:p>
            <a:pPr lvl="2"/>
            <a:r>
              <a:rPr lang="en-US" dirty="0"/>
              <a:t>The FAR has never been well suited for acquiring R&amp;D solutions, which present very different types of issues.</a:t>
            </a:r>
          </a:p>
          <a:p>
            <a:r>
              <a:rPr lang="en-US" dirty="0"/>
              <a:t>The OT authorities were created to cater to the unique R&amp;D issues and situations that arise in R&amp;D programs</a:t>
            </a:r>
          </a:p>
          <a:p>
            <a:r>
              <a:rPr lang="en-US" dirty="0"/>
              <a:t>Just because an organization needs to acquire something quickly, doesn’t mean that OTs are the answer</a:t>
            </a:r>
          </a:p>
          <a:p>
            <a:pPr lvl="1"/>
            <a:r>
              <a:rPr lang="en-US" dirty="0"/>
              <a:t>Buying quantities of existing items to be used for their standard purpose or hiring support contractors for general internal support will rarely be suitable for OT awards</a:t>
            </a:r>
          </a:p>
          <a:p>
            <a:pPr lvl="1"/>
            <a:r>
              <a:rPr lang="en-US" dirty="0"/>
              <a:t>DoD has a host of alternative authorities that may be better suited to fulfilling non-R&amp;D type actions </a:t>
            </a:r>
          </a:p>
          <a:p>
            <a:pPr lvl="2"/>
            <a:r>
              <a:rPr lang="en-US" dirty="0"/>
              <a:t>One example, 10 U.S.C. 4004 (formally 10 U.S.C. 2373) allows for acquisitions for non-R&amp;D purposes (see next slide).  Awards under 4004 would not be OTs but would be a different and distinct type of award vehicle </a:t>
            </a:r>
          </a:p>
          <a:p>
            <a:r>
              <a:rPr lang="en-US" dirty="0"/>
              <a:t>DoD must be careful to use the OT authorities for the reasons Congress mandated or risk losing the authorities altogether</a:t>
            </a:r>
          </a:p>
        </p:txBody>
      </p:sp>
      <p:sp>
        <p:nvSpPr>
          <p:cNvPr id="5" name="Title 4"/>
          <p:cNvSpPr>
            <a:spLocks noGrp="1"/>
          </p:cNvSpPr>
          <p:nvPr>
            <p:ph type="ctrTitle"/>
          </p:nvPr>
        </p:nvSpPr>
        <p:spPr/>
        <p:txBody>
          <a:bodyPr>
            <a:normAutofit fontScale="90000"/>
          </a:bodyPr>
          <a:lstStyle/>
          <a:p>
            <a:r>
              <a:rPr lang="en-US" dirty="0"/>
              <a:t>Issue #3 – Agencies are not using the authorities for the appropriate reasons</a:t>
            </a:r>
          </a:p>
        </p:txBody>
      </p:sp>
    </p:spTree>
    <p:extLst>
      <p:ext uri="{BB962C8B-B14F-4D97-AF65-F5344CB8AC3E}">
        <p14:creationId xmlns:p14="http://schemas.microsoft.com/office/powerpoint/2010/main" val="122355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24</a:t>
            </a:fld>
            <a:endParaRPr lang="en-US" dirty="0"/>
          </a:p>
        </p:txBody>
      </p:sp>
      <p:sp>
        <p:nvSpPr>
          <p:cNvPr id="4" name="Content Placeholder 3"/>
          <p:cNvSpPr>
            <a:spLocks noGrp="1"/>
          </p:cNvSpPr>
          <p:nvPr>
            <p:ph sz="quarter" idx="13"/>
          </p:nvPr>
        </p:nvSpPr>
        <p:spPr/>
        <p:txBody>
          <a:bodyPr/>
          <a:lstStyle/>
          <a:p>
            <a:r>
              <a:rPr lang="en-US" dirty="0"/>
              <a:t>Many organizations are deciding to utilize OTs before fully fleshing out the ultimate program goal and result it wishes to achieve with the award</a:t>
            </a:r>
          </a:p>
          <a:p>
            <a:pPr lvl="1"/>
            <a:r>
              <a:rPr lang="en-US" dirty="0"/>
              <a:t>OTs are chosen because of their perceived “coolness” or because the organization is pushing their use</a:t>
            </a:r>
          </a:p>
          <a:p>
            <a:pPr lvl="1"/>
            <a:r>
              <a:rPr lang="en-US" dirty="0"/>
              <a:t>This choice is made often before discussion of the program perimeters and downstream goals</a:t>
            </a:r>
          </a:p>
          <a:p>
            <a:pPr lvl="1"/>
            <a:r>
              <a:rPr lang="en-US" dirty="0"/>
              <a:t>Speed is often the primary factor in the decision</a:t>
            </a:r>
          </a:p>
          <a:p>
            <a:pPr lvl="1"/>
            <a:r>
              <a:rPr lang="en-US" dirty="0"/>
              <a:t>Organizations then often find themselves having to do a tremendous amount of work or explanation to justify the use of the OT authority for their particular situation because it doesn’t really fit</a:t>
            </a:r>
          </a:p>
          <a:p>
            <a:r>
              <a:rPr lang="en-US" dirty="0"/>
              <a:t>Instead, organizations need to go into any program or project with the same initial step – What am I trying to achieve at the end of this program and what do I expect the outcome to be? </a:t>
            </a:r>
          </a:p>
          <a:p>
            <a:pPr lvl="1"/>
            <a:r>
              <a:rPr lang="en-US" dirty="0"/>
              <a:t>Only then can the organization take a good, hard look at what type of acquisition approach would be best suited for this situation</a:t>
            </a:r>
          </a:p>
          <a:p>
            <a:pPr lvl="1"/>
            <a:r>
              <a:rPr lang="en-US" dirty="0"/>
              <a:t>OTs may be right but which type of OT and why?</a:t>
            </a:r>
          </a:p>
          <a:p>
            <a:pPr lvl="1"/>
            <a:r>
              <a:rPr lang="en-US" dirty="0"/>
              <a:t>Is there another acquisition tool that would be better suited for what needs to be done to get to the desired outcome?  Some solutions may offer easier and smooth paths to the desired end state which can make the acquisition much easier for the organization to implement and defend.  </a:t>
            </a:r>
          </a:p>
          <a:p>
            <a:pPr lvl="1"/>
            <a:r>
              <a:rPr lang="en-US" dirty="0"/>
              <a:t>Is the FAR a viable option here?  The FAR is the best choice for many situations and has much more flexibility than most Government employees realize </a:t>
            </a:r>
          </a:p>
        </p:txBody>
      </p:sp>
      <p:sp>
        <p:nvSpPr>
          <p:cNvPr id="5" name="Title 4"/>
          <p:cNvSpPr>
            <a:spLocks noGrp="1"/>
          </p:cNvSpPr>
          <p:nvPr>
            <p:ph type="ctrTitle"/>
          </p:nvPr>
        </p:nvSpPr>
        <p:spPr/>
        <p:txBody>
          <a:bodyPr>
            <a:normAutofit fontScale="90000"/>
          </a:bodyPr>
          <a:lstStyle/>
          <a:p>
            <a:pPr algn="ctr"/>
            <a:r>
              <a:rPr lang="en-US" dirty="0"/>
              <a:t>Issue #4 – Agencies are choosing the award vehicle before determining the program or project’s goals and objectives  </a:t>
            </a:r>
          </a:p>
        </p:txBody>
      </p:sp>
    </p:spTree>
    <p:extLst>
      <p:ext uri="{BB962C8B-B14F-4D97-AF65-F5344CB8AC3E}">
        <p14:creationId xmlns:p14="http://schemas.microsoft.com/office/powerpoint/2010/main" val="289284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25</a:t>
            </a:fld>
            <a:endParaRPr lang="en-US" dirty="0"/>
          </a:p>
        </p:txBody>
      </p:sp>
      <p:sp>
        <p:nvSpPr>
          <p:cNvPr id="4" name="Content Placeholder 3"/>
          <p:cNvSpPr>
            <a:spLocks noGrp="1"/>
          </p:cNvSpPr>
          <p:nvPr>
            <p:ph sz="quarter" idx="13"/>
          </p:nvPr>
        </p:nvSpPr>
        <p:spPr>
          <a:xfrm>
            <a:off x="558800" y="1055134"/>
            <a:ext cx="11074400" cy="5334000"/>
          </a:xfrm>
        </p:spPr>
        <p:txBody>
          <a:bodyPr/>
          <a:lstStyle/>
          <a:p>
            <a:r>
              <a:rPr lang="en-US" sz="1600" dirty="0"/>
              <a:t>In using OTs over the past 30 years, DoD has had many very successful agreements with groups of contractors who’ve chosen to work together to create state-of the art technologies.  These groups of contractors were often called teams or consortia</a:t>
            </a:r>
          </a:p>
          <a:p>
            <a:pPr lvl="1"/>
            <a:r>
              <a:rPr lang="en-US" dirty="0"/>
              <a:t>Most of these groups came together of their own volition and self-governed</a:t>
            </a:r>
          </a:p>
          <a:p>
            <a:pPr lvl="1"/>
            <a:r>
              <a:rPr lang="en-US" dirty="0"/>
              <a:t>Many remained in existence to further the technology development in an industry sector long after the Government was no longer providing funding</a:t>
            </a:r>
          </a:p>
          <a:p>
            <a:r>
              <a:rPr lang="en-US" sz="1600" dirty="0"/>
              <a:t>In recent years, agencies have created consortia that function like task order contracts with a contractor manager acting much like an agent for the Government and passing money through to the actual performers</a:t>
            </a:r>
          </a:p>
          <a:p>
            <a:pPr lvl="1"/>
            <a:r>
              <a:rPr lang="en-US" dirty="0"/>
              <a:t>This type of arrangement is relatively new</a:t>
            </a:r>
          </a:p>
          <a:p>
            <a:pPr lvl="1"/>
            <a:r>
              <a:rPr lang="en-US" dirty="0"/>
              <a:t>It has proliferated because many organizations didn’t know how to embrace the flexibility of the OT authorities themselves and a task order arrangement was a familiar model from the contracting world</a:t>
            </a:r>
          </a:p>
          <a:p>
            <a:r>
              <a:rPr lang="en-US" sz="1600" dirty="0"/>
              <a:t>The popularity of these “OT consortia” have created some misconceptions</a:t>
            </a:r>
          </a:p>
          <a:p>
            <a:pPr lvl="1"/>
            <a:r>
              <a:rPr lang="en-US" dirty="0"/>
              <a:t>One is that an organization must use one of these vehicles to use OTs – many organizations are doing singular OT awards and are doing them just as quickly and efficiently as the OT consortia</a:t>
            </a:r>
          </a:p>
          <a:p>
            <a:pPr lvl="1"/>
            <a:r>
              <a:rPr lang="en-US" dirty="0"/>
              <a:t>Another is that the consortia business model and OTs are interdependent – the consortia business model is a model that could utilize many different types of award vehicles and OTs can be awarded through many mechanisms, including new and unique approaches</a:t>
            </a:r>
          </a:p>
          <a:p>
            <a:pPr lvl="1"/>
            <a:r>
              <a:rPr lang="en-US" dirty="0"/>
              <a:t>Finally, there is a misconception that the “OT Consortia” are a cheaper, more efficient way to do OTs – in fact, the consortia fees can be quite high and the time to award can be significantly long</a:t>
            </a:r>
          </a:p>
        </p:txBody>
      </p:sp>
      <p:sp>
        <p:nvSpPr>
          <p:cNvPr id="5" name="Title 4"/>
          <p:cNvSpPr>
            <a:spLocks noGrp="1"/>
          </p:cNvSpPr>
          <p:nvPr>
            <p:ph type="ctrTitle"/>
          </p:nvPr>
        </p:nvSpPr>
        <p:spPr>
          <a:xfrm>
            <a:off x="1778001" y="284768"/>
            <a:ext cx="9855199" cy="612648"/>
          </a:xfrm>
        </p:spPr>
        <p:txBody>
          <a:bodyPr>
            <a:normAutofit fontScale="90000"/>
          </a:bodyPr>
          <a:lstStyle/>
          <a:p>
            <a:pPr algn="ctr"/>
            <a:r>
              <a:rPr lang="en-US" dirty="0"/>
              <a:t>Issue #5: Agencies believe that using an IDIQ-like consortia is the only/best/preferred way to use the OT authority</a:t>
            </a:r>
            <a:br>
              <a:rPr lang="en-US" dirty="0"/>
            </a:br>
            <a:endParaRPr lang="en-US" dirty="0"/>
          </a:p>
        </p:txBody>
      </p:sp>
    </p:spTree>
    <p:extLst>
      <p:ext uri="{BB962C8B-B14F-4D97-AF65-F5344CB8AC3E}">
        <p14:creationId xmlns:p14="http://schemas.microsoft.com/office/powerpoint/2010/main" val="291547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26</a:t>
            </a:fld>
            <a:endParaRPr lang="en-US" dirty="0"/>
          </a:p>
        </p:txBody>
      </p:sp>
      <p:sp>
        <p:nvSpPr>
          <p:cNvPr id="4" name="Content Placeholder 3"/>
          <p:cNvSpPr>
            <a:spLocks noGrp="1"/>
          </p:cNvSpPr>
          <p:nvPr>
            <p:ph sz="quarter" idx="13"/>
          </p:nvPr>
        </p:nvSpPr>
        <p:spPr/>
        <p:txBody>
          <a:bodyPr/>
          <a:lstStyle/>
          <a:p>
            <a:r>
              <a:rPr lang="en-US" sz="2800" dirty="0"/>
              <a:t>The OT authorities provide significant options to the traditional process </a:t>
            </a:r>
          </a:p>
          <a:p>
            <a:r>
              <a:rPr lang="en-US" sz="2800" dirty="0"/>
              <a:t>It is not the appropriate option in all circumstances</a:t>
            </a:r>
          </a:p>
          <a:p>
            <a:r>
              <a:rPr lang="en-US" sz="2800" dirty="0"/>
              <a:t>The primary goal of OTs is to encourage and engage non-traditional performers in working on defense programs, NOT to award agreements quickly</a:t>
            </a:r>
          </a:p>
          <a:p>
            <a:r>
              <a:rPr lang="en-US" sz="2800" dirty="0"/>
              <a:t>Speed can be a side-effect of the OT flexibility but it will depend on negotiation issues and internal processes</a:t>
            </a:r>
          </a:p>
          <a:p>
            <a:endParaRPr lang="en-US" dirty="0"/>
          </a:p>
        </p:txBody>
      </p:sp>
      <p:sp>
        <p:nvSpPr>
          <p:cNvPr id="6" name="Title 5">
            <a:extLst>
              <a:ext uri="{FF2B5EF4-FFF2-40B4-BE49-F238E27FC236}">
                <a16:creationId xmlns:a16="http://schemas.microsoft.com/office/drawing/2014/main" id="{87242D2A-398C-4C3A-A496-B6D965274055}"/>
              </a:ext>
            </a:extLst>
          </p:cNvPr>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63660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27</a:t>
            </a:fld>
            <a:endParaRPr lang="en-US"/>
          </a:p>
        </p:txBody>
      </p:sp>
      <p:sp>
        <p:nvSpPr>
          <p:cNvPr id="6" name="Title 5"/>
          <p:cNvSpPr>
            <a:spLocks noGrp="1"/>
          </p:cNvSpPr>
          <p:nvPr>
            <p:ph type="ctrTitle"/>
          </p:nvPr>
        </p:nvSpPr>
        <p:spPr/>
        <p:txBody>
          <a:bodyPr/>
          <a:lstStyle/>
          <a:p>
            <a:r>
              <a:rPr lang="en-US" dirty="0"/>
              <a:t>Reference</a:t>
            </a:r>
          </a:p>
        </p:txBody>
      </p:sp>
    </p:spTree>
    <p:extLst>
      <p:ext uri="{BB962C8B-B14F-4D97-AF65-F5344CB8AC3E}">
        <p14:creationId xmlns:p14="http://schemas.microsoft.com/office/powerpoint/2010/main" val="3820824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5" name="Title 4"/>
          <p:cNvSpPr>
            <a:spLocks noGrp="1"/>
          </p:cNvSpPr>
          <p:nvPr>
            <p:ph type="ctrTitle"/>
          </p:nvPr>
        </p:nvSpPr>
        <p:spPr/>
        <p:txBody>
          <a:bodyPr>
            <a:noAutofit/>
          </a:bodyPr>
          <a:lstStyle/>
          <a:p>
            <a:r>
              <a:rPr lang="en-US" sz="1800" dirty="0"/>
              <a:t>Permanent and Temporary OT Authority:  Executive Agencies</a:t>
            </a:r>
          </a:p>
        </p:txBody>
      </p:sp>
      <p:pic>
        <p:nvPicPr>
          <p:cNvPr id="7" name="Content Placeholder 4"/>
          <p:cNvPicPr>
            <a:picLocks noChangeAspect="1"/>
          </p:cNvPicPr>
          <p:nvPr/>
        </p:nvPicPr>
        <p:blipFill>
          <a:blip r:embed="rId2"/>
          <a:stretch>
            <a:fillRect/>
          </a:stretch>
        </p:blipFill>
        <p:spPr>
          <a:xfrm>
            <a:off x="2348697" y="1529862"/>
            <a:ext cx="6227179" cy="5020164"/>
          </a:xfrm>
          <a:prstGeom prst="rect">
            <a:avLst/>
          </a:prstGeom>
        </p:spPr>
      </p:pic>
      <p:sp>
        <p:nvSpPr>
          <p:cNvPr id="8" name="Slide Number Placeholder 3"/>
          <p:cNvSpPr txBox="1">
            <a:spLocks/>
          </p:cNvSpPr>
          <p:nvPr/>
        </p:nvSpPr>
        <p:spPr>
          <a:xfrm>
            <a:off x="8732839" y="7078663"/>
            <a:ext cx="2346325" cy="5397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461A0-B819-4387-A01B-9AB3F3E0229C}" type="slidenum">
              <a:rPr lang="en-US"/>
              <a:pPr/>
              <a:t>28</a:t>
            </a:fld>
            <a:endParaRPr lang="en-US" dirty="0"/>
          </a:p>
        </p:txBody>
      </p:sp>
      <p:pic>
        <p:nvPicPr>
          <p:cNvPr id="9" name="Picture 8"/>
          <p:cNvPicPr>
            <a:picLocks noChangeAspect="1"/>
          </p:cNvPicPr>
          <p:nvPr/>
        </p:nvPicPr>
        <p:blipFill>
          <a:blip r:embed="rId3"/>
          <a:stretch>
            <a:fillRect/>
          </a:stretch>
        </p:blipFill>
        <p:spPr>
          <a:xfrm>
            <a:off x="2652368" y="1180118"/>
            <a:ext cx="1714500" cy="266700"/>
          </a:xfrm>
          <a:prstGeom prst="rect">
            <a:avLst/>
          </a:prstGeom>
        </p:spPr>
      </p:pic>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28</a:t>
            </a:fld>
            <a:endParaRPr lang="en-US" dirty="0"/>
          </a:p>
        </p:txBody>
      </p:sp>
    </p:spTree>
    <p:extLst>
      <p:ext uri="{BB962C8B-B14F-4D97-AF65-F5344CB8AC3E}">
        <p14:creationId xmlns:p14="http://schemas.microsoft.com/office/powerpoint/2010/main" val="147403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4" name="Content Placeholder 3"/>
          <p:cNvSpPr>
            <a:spLocks noGrp="1"/>
          </p:cNvSpPr>
          <p:nvPr>
            <p:ph sz="quarter" idx="13"/>
          </p:nvPr>
        </p:nvSpPr>
        <p:spPr/>
        <p:txBody>
          <a:bodyPr/>
          <a:lstStyle/>
          <a:p>
            <a:r>
              <a:rPr lang="en-US" sz="1400" dirty="0"/>
              <a:t>What doesn’t apply to OTs?</a:t>
            </a:r>
          </a:p>
          <a:p>
            <a:pPr lvl="1"/>
            <a:r>
              <a:rPr lang="en-US" sz="1400" dirty="0"/>
              <a:t>Competition in Contracting Act (CICA)</a:t>
            </a:r>
          </a:p>
          <a:p>
            <a:pPr lvl="1"/>
            <a:r>
              <a:rPr lang="en-US" sz="1400" dirty="0"/>
              <a:t>Truth in Negotiations Act (Truthful Cost and Pricing)</a:t>
            </a:r>
          </a:p>
          <a:p>
            <a:pPr lvl="1"/>
            <a:r>
              <a:rPr lang="en-US" sz="1400" dirty="0"/>
              <a:t>Cost Accounting Standards</a:t>
            </a:r>
          </a:p>
          <a:p>
            <a:pPr lvl="1"/>
            <a:r>
              <a:rPr lang="en-US" sz="1400" dirty="0"/>
              <a:t>Contract Disputes Act</a:t>
            </a:r>
          </a:p>
          <a:p>
            <a:pPr lvl="1"/>
            <a:r>
              <a:rPr lang="en-US" sz="1400" dirty="0"/>
              <a:t>Procurement Protest Process</a:t>
            </a:r>
          </a:p>
          <a:p>
            <a:pPr lvl="1"/>
            <a:r>
              <a:rPr lang="en-US" sz="1400" dirty="0"/>
              <a:t>P.L. 85-804 and indemnification</a:t>
            </a:r>
          </a:p>
          <a:p>
            <a:pPr lvl="1"/>
            <a:r>
              <a:rPr lang="en-US" sz="1400" dirty="0"/>
              <a:t>Cost plus a percentage of cost prohibition</a:t>
            </a:r>
          </a:p>
          <a:p>
            <a:pPr lvl="1"/>
            <a:r>
              <a:rPr lang="en-US" sz="1400" dirty="0"/>
              <a:t>Buy American Act (in part) </a:t>
            </a:r>
          </a:p>
          <a:p>
            <a:pPr lvl="1"/>
            <a:r>
              <a:rPr lang="en-US" sz="1400" dirty="0"/>
              <a:t>Bayh-Dole Act (patents)</a:t>
            </a:r>
          </a:p>
          <a:p>
            <a:pPr lvl="1"/>
            <a:r>
              <a:rPr lang="en-US" sz="1400" dirty="0"/>
              <a:t>FAR/DFARS/Agency specific acquisition regulations</a:t>
            </a:r>
          </a:p>
          <a:p>
            <a:pPr lvl="2"/>
            <a:r>
              <a:rPr lang="en-US" sz="1200" dirty="0"/>
              <a:t>Termination for Convenience or Default</a:t>
            </a:r>
          </a:p>
          <a:p>
            <a:pPr lvl="2"/>
            <a:r>
              <a:rPr lang="en-US" sz="1200" dirty="0"/>
              <a:t>Changes Clause</a:t>
            </a:r>
          </a:p>
          <a:p>
            <a:pPr lvl="2"/>
            <a:r>
              <a:rPr lang="en-US" sz="1200" dirty="0"/>
              <a:t>Mandatory flowdowns to subcontractors</a:t>
            </a:r>
          </a:p>
          <a:p>
            <a:r>
              <a:rPr lang="en-US" sz="1400" dirty="0"/>
              <a:t>Some laws still do apply</a:t>
            </a:r>
          </a:p>
          <a:p>
            <a:pPr lvl="1"/>
            <a:r>
              <a:rPr lang="en-US" sz="1400" dirty="0"/>
              <a:t>Criminal Laws (false claims/statements)</a:t>
            </a:r>
          </a:p>
          <a:p>
            <a:pPr lvl="1"/>
            <a:r>
              <a:rPr lang="en-US" sz="1400" dirty="0"/>
              <a:t>Laws of general applicability (Civil Rights Act)</a:t>
            </a:r>
          </a:p>
          <a:p>
            <a:pPr lvl="1"/>
            <a:r>
              <a:rPr lang="en-US" sz="1400" dirty="0"/>
              <a:t>Laws that would apply to anyone doing business in the U.S. (e.g. environmental laws, import/export control)</a:t>
            </a:r>
          </a:p>
          <a:p>
            <a:r>
              <a:rPr lang="en-US" sz="1400" dirty="0"/>
              <a:t>Uniform Commercial Code (UCC) does not apply</a:t>
            </a:r>
          </a:p>
          <a:p>
            <a:pPr marL="0" indent="0">
              <a:buNone/>
            </a:pPr>
            <a:endParaRPr lang="en-US" dirty="0"/>
          </a:p>
        </p:txBody>
      </p:sp>
      <p:sp>
        <p:nvSpPr>
          <p:cNvPr id="5" name="Title 4"/>
          <p:cNvSpPr>
            <a:spLocks noGrp="1"/>
          </p:cNvSpPr>
          <p:nvPr>
            <p:ph type="ctrTitle"/>
          </p:nvPr>
        </p:nvSpPr>
        <p:spPr/>
        <p:txBody>
          <a:bodyPr/>
          <a:lstStyle/>
          <a:p>
            <a:r>
              <a:rPr lang="en-US" dirty="0"/>
              <a:t>Acquisition Authorities and OTs</a:t>
            </a:r>
          </a:p>
        </p:txBody>
      </p:sp>
      <p:sp>
        <p:nvSpPr>
          <p:cNvPr id="6" name="Slide Number Placeholder 5"/>
          <p:cNvSpPr>
            <a:spLocks noGrp="1"/>
          </p:cNvSpPr>
          <p:nvPr>
            <p:ph type="sldNum" sz="quarter" idx="11"/>
          </p:nvPr>
        </p:nvSpPr>
        <p:spPr/>
        <p:txBody>
          <a:bodyPr/>
          <a:lstStyle/>
          <a:p>
            <a:pPr>
              <a:defRPr/>
            </a:pPr>
            <a:fld id="{231CC523-8BC6-4921-807A-66BD262F34AB}" type="slidenum">
              <a:rPr lang="en-US" smtClean="0"/>
              <a:pPr>
                <a:defRPr/>
              </a:pPr>
              <a:t>29</a:t>
            </a:fld>
            <a:endParaRPr lang="en-US" dirty="0"/>
          </a:p>
        </p:txBody>
      </p:sp>
    </p:spTree>
    <p:extLst>
      <p:ext uri="{BB962C8B-B14F-4D97-AF65-F5344CB8AC3E}">
        <p14:creationId xmlns:p14="http://schemas.microsoft.com/office/powerpoint/2010/main" val="298269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DISTRIBUTION STATEMENT A. Approved for public release; distribution is unlimited</a:t>
            </a:r>
            <a:endParaRPr lang="en-US" dirty="0"/>
          </a:p>
        </p:txBody>
      </p:sp>
      <p:sp>
        <p:nvSpPr>
          <p:cNvPr id="13" name="Content Placeholder 12"/>
          <p:cNvSpPr>
            <a:spLocks noGrp="1"/>
          </p:cNvSpPr>
          <p:nvPr>
            <p:ph sz="quarter" idx="13"/>
          </p:nvPr>
        </p:nvSpPr>
        <p:spPr/>
        <p:txBody>
          <a:bodyPr/>
          <a:lstStyle/>
          <a:p>
            <a:r>
              <a:rPr lang="en-US" dirty="0"/>
              <a:t>Traditional procurement process is too slow</a:t>
            </a:r>
          </a:p>
          <a:p>
            <a:endParaRPr lang="en-US" dirty="0"/>
          </a:p>
          <a:p>
            <a:r>
              <a:rPr lang="en-US" dirty="0"/>
              <a:t>Traditional procurement contracts are based on “regulation” rather than</a:t>
            </a:r>
          </a:p>
          <a:p>
            <a:pPr marL="0" indent="0" defTabSz="339725">
              <a:buNone/>
            </a:pPr>
            <a:r>
              <a:rPr lang="en-US" dirty="0"/>
              <a:t>	“negotiation”</a:t>
            </a:r>
          </a:p>
          <a:p>
            <a:endParaRPr lang="en-US" dirty="0"/>
          </a:p>
          <a:p>
            <a:r>
              <a:rPr lang="en-US" dirty="0"/>
              <a:t>Government’s cost-based pricing system is cumbersome</a:t>
            </a:r>
          </a:p>
          <a:p>
            <a:pPr lvl="1"/>
            <a:r>
              <a:rPr lang="en-US" dirty="0"/>
              <a:t>Specialized accounting and audit systems</a:t>
            </a:r>
          </a:p>
          <a:p>
            <a:pPr lvl="1"/>
            <a:r>
              <a:rPr lang="en-US" dirty="0"/>
              <a:t>Actual and perceived oversight excesses</a:t>
            </a:r>
          </a:p>
          <a:p>
            <a:pPr lvl="1"/>
            <a:endParaRPr lang="en-US" dirty="0"/>
          </a:p>
          <a:p>
            <a:r>
              <a:rPr lang="en-US" dirty="0"/>
              <a:t>Government’s approach to intellectual property can be overreaching</a:t>
            </a:r>
          </a:p>
        </p:txBody>
      </p:sp>
      <p:sp>
        <p:nvSpPr>
          <p:cNvPr id="12" name="Title 11"/>
          <p:cNvSpPr>
            <a:spLocks noGrp="1"/>
          </p:cNvSpPr>
          <p:nvPr>
            <p:ph type="ctrTitle"/>
          </p:nvPr>
        </p:nvSpPr>
        <p:spPr/>
        <p:txBody>
          <a:bodyPr/>
          <a:lstStyle/>
          <a:p>
            <a:r>
              <a:rPr lang="en-US" dirty="0"/>
              <a:t>Impediments to Commercial Firm Participation</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3</a:t>
            </a:fld>
            <a:endParaRPr lang="en-US" dirty="0"/>
          </a:p>
        </p:txBody>
      </p:sp>
    </p:spTree>
    <p:extLst>
      <p:ext uri="{BB962C8B-B14F-4D97-AF65-F5344CB8AC3E}">
        <p14:creationId xmlns:p14="http://schemas.microsoft.com/office/powerpoint/2010/main" val="3545752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30</a:t>
            </a:fld>
            <a:endParaRPr lang="en-US" dirty="0"/>
          </a:p>
        </p:txBody>
      </p:sp>
      <p:sp>
        <p:nvSpPr>
          <p:cNvPr id="5" name="Title 4"/>
          <p:cNvSpPr>
            <a:spLocks noGrp="1"/>
          </p:cNvSpPr>
          <p:nvPr>
            <p:ph type="ctrTitle"/>
          </p:nvPr>
        </p:nvSpPr>
        <p:spPr/>
        <p:txBody>
          <a:bodyPr>
            <a:normAutofit/>
          </a:bodyPr>
          <a:lstStyle/>
          <a:p>
            <a:pPr algn="ctr"/>
            <a:r>
              <a:rPr lang="en-US" sz="3200" dirty="0"/>
              <a:t>10 U.S.C. § 4021 Essentials </a:t>
            </a:r>
            <a:r>
              <a:rPr lang="en-US" sz="1300" dirty="0"/>
              <a:t>(previously 10 U.S.C. § 2371) </a:t>
            </a:r>
          </a:p>
        </p:txBody>
      </p:sp>
      <p:sp>
        <p:nvSpPr>
          <p:cNvPr id="7" name="TextBox 6"/>
          <p:cNvSpPr txBox="1"/>
          <p:nvPr/>
        </p:nvSpPr>
        <p:spPr>
          <a:xfrm>
            <a:off x="1828800" y="5800018"/>
            <a:ext cx="8715375" cy="369332"/>
          </a:xfrm>
          <a:prstGeom prst="rect">
            <a:avLst/>
          </a:prstGeom>
          <a:noFill/>
        </p:spPr>
        <p:txBody>
          <a:bodyPr wrap="square" rtlCol="0">
            <a:spAutoFit/>
          </a:bodyPr>
          <a:lstStyle/>
          <a:p>
            <a:pPr algn="ctr"/>
            <a:r>
              <a:rPr lang="en-US" dirty="0"/>
              <a:t>No Follow-on to Production</a:t>
            </a:r>
          </a:p>
        </p:txBody>
      </p:sp>
      <p:pic>
        <p:nvPicPr>
          <p:cNvPr id="8" name="Content Placeholder 7"/>
          <p:cNvPicPr>
            <a:picLocks noGrp="1" noChangeAspect="1"/>
          </p:cNvPicPr>
          <p:nvPr>
            <p:ph sz="quarter" idx="13"/>
          </p:nvPr>
        </p:nvPicPr>
        <p:blipFill>
          <a:blip r:embed="rId2"/>
          <a:stretch>
            <a:fillRect/>
          </a:stretch>
        </p:blipFill>
        <p:spPr>
          <a:xfrm>
            <a:off x="867266" y="1120822"/>
            <a:ext cx="10638442" cy="4322439"/>
          </a:xfrm>
          <a:prstGeom prst="rect">
            <a:avLst/>
          </a:prstGeom>
        </p:spPr>
      </p:pic>
    </p:spTree>
    <p:extLst>
      <p:ext uri="{BB962C8B-B14F-4D97-AF65-F5344CB8AC3E}">
        <p14:creationId xmlns:p14="http://schemas.microsoft.com/office/powerpoint/2010/main" val="236704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31</a:t>
            </a:fld>
            <a:endParaRPr lang="en-US" dirty="0"/>
          </a:p>
        </p:txBody>
      </p:sp>
      <p:pic>
        <p:nvPicPr>
          <p:cNvPr id="6" name="Content Placeholder 5"/>
          <p:cNvPicPr>
            <a:picLocks noGrp="1" noChangeAspect="1"/>
          </p:cNvPicPr>
          <p:nvPr>
            <p:ph sz="quarter" idx="13"/>
          </p:nvPr>
        </p:nvPicPr>
        <p:blipFill>
          <a:blip r:embed="rId2"/>
          <a:stretch>
            <a:fillRect/>
          </a:stretch>
        </p:blipFill>
        <p:spPr>
          <a:xfrm>
            <a:off x="855481" y="1038225"/>
            <a:ext cx="9947759" cy="4707056"/>
          </a:xfrm>
          <a:prstGeom prst="rect">
            <a:avLst/>
          </a:prstGeom>
        </p:spPr>
      </p:pic>
      <p:sp>
        <p:nvSpPr>
          <p:cNvPr id="5" name="Title 4"/>
          <p:cNvSpPr>
            <a:spLocks noGrp="1"/>
          </p:cNvSpPr>
          <p:nvPr>
            <p:ph type="ctrTitle"/>
          </p:nvPr>
        </p:nvSpPr>
        <p:spPr/>
        <p:txBody>
          <a:bodyPr>
            <a:normAutofit/>
          </a:bodyPr>
          <a:lstStyle/>
          <a:p>
            <a:pPr algn="ctr"/>
            <a:r>
              <a:rPr lang="en-US" sz="3200" dirty="0"/>
              <a:t>10 U.S.C. § 4022 Essentials </a:t>
            </a:r>
            <a:r>
              <a:rPr lang="en-US" sz="1300" dirty="0">
                <a:solidFill>
                  <a:prstClr val="black"/>
                </a:solidFill>
              </a:rPr>
              <a:t>(previously 10 U.S.C. § 2371b)</a:t>
            </a:r>
            <a:endParaRPr lang="en-US" sz="3200" dirty="0"/>
          </a:p>
        </p:txBody>
      </p:sp>
      <p:sp>
        <p:nvSpPr>
          <p:cNvPr id="7" name="TextBox 6"/>
          <p:cNvSpPr txBox="1"/>
          <p:nvPr/>
        </p:nvSpPr>
        <p:spPr>
          <a:xfrm>
            <a:off x="1495425" y="5962987"/>
            <a:ext cx="8918575" cy="369332"/>
          </a:xfrm>
          <a:prstGeom prst="rect">
            <a:avLst/>
          </a:prstGeom>
          <a:noFill/>
        </p:spPr>
        <p:txBody>
          <a:bodyPr wrap="square" rtlCol="0">
            <a:spAutoFit/>
          </a:bodyPr>
          <a:lstStyle/>
          <a:p>
            <a:pPr algn="ctr"/>
            <a:r>
              <a:rPr lang="en-US" dirty="0"/>
              <a:t>Noncompetitive Follow On Production is permissible under certain conditions</a:t>
            </a:r>
          </a:p>
        </p:txBody>
      </p:sp>
    </p:spTree>
    <p:extLst>
      <p:ext uri="{BB962C8B-B14F-4D97-AF65-F5344CB8AC3E}">
        <p14:creationId xmlns:p14="http://schemas.microsoft.com/office/powerpoint/2010/main" val="213041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32</a:t>
            </a:fld>
            <a:endParaRPr lang="en-US" dirty="0"/>
          </a:p>
        </p:txBody>
      </p:sp>
      <p:pic>
        <p:nvPicPr>
          <p:cNvPr id="6" name="Content Placeholder 5"/>
          <p:cNvPicPr>
            <a:picLocks noGrp="1" noChangeAspect="1"/>
          </p:cNvPicPr>
          <p:nvPr>
            <p:ph sz="quarter" idx="13"/>
          </p:nvPr>
        </p:nvPicPr>
        <p:blipFill>
          <a:blip r:embed="rId2"/>
          <a:stretch>
            <a:fillRect/>
          </a:stretch>
        </p:blipFill>
        <p:spPr>
          <a:xfrm>
            <a:off x="1470275" y="1617951"/>
            <a:ext cx="8870449" cy="3897024"/>
          </a:xfrm>
          <a:prstGeom prst="rect">
            <a:avLst/>
          </a:prstGeom>
        </p:spPr>
      </p:pic>
      <p:sp>
        <p:nvSpPr>
          <p:cNvPr id="5" name="Title 4"/>
          <p:cNvSpPr>
            <a:spLocks noGrp="1"/>
          </p:cNvSpPr>
          <p:nvPr>
            <p:ph type="ctrTitle"/>
          </p:nvPr>
        </p:nvSpPr>
        <p:spPr/>
        <p:txBody>
          <a:bodyPr>
            <a:normAutofit/>
          </a:bodyPr>
          <a:lstStyle/>
          <a:p>
            <a:pPr algn="ctr"/>
            <a:r>
              <a:rPr lang="en-US" sz="3200" dirty="0"/>
              <a:t>10 U.S.C. § 4022 (f) Essentials </a:t>
            </a:r>
            <a:r>
              <a:rPr lang="en-US" sz="1300" dirty="0">
                <a:solidFill>
                  <a:prstClr val="black"/>
                </a:solidFill>
              </a:rPr>
              <a:t>(previously 10 U.S.C. § 2371b (f))</a:t>
            </a:r>
            <a:r>
              <a:rPr lang="en-US" sz="3200" dirty="0"/>
              <a:t> </a:t>
            </a:r>
          </a:p>
        </p:txBody>
      </p:sp>
    </p:spTree>
    <p:extLst>
      <p:ext uri="{BB962C8B-B14F-4D97-AF65-F5344CB8AC3E}">
        <p14:creationId xmlns:p14="http://schemas.microsoft.com/office/powerpoint/2010/main" val="2717157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33</a:t>
            </a:fld>
            <a:endParaRPr lang="en-US" dirty="0"/>
          </a:p>
        </p:txBody>
      </p:sp>
      <p:pic>
        <p:nvPicPr>
          <p:cNvPr id="6" name="Content Placeholder 5"/>
          <p:cNvPicPr>
            <a:picLocks noGrp="1" noChangeAspect="1"/>
          </p:cNvPicPr>
          <p:nvPr>
            <p:ph sz="quarter" idx="13"/>
          </p:nvPr>
        </p:nvPicPr>
        <p:blipFill>
          <a:blip r:embed="rId2"/>
          <a:stretch>
            <a:fillRect/>
          </a:stretch>
        </p:blipFill>
        <p:spPr>
          <a:xfrm>
            <a:off x="1663824" y="1321909"/>
            <a:ext cx="8864352" cy="3718882"/>
          </a:xfrm>
          <a:prstGeom prst="rect">
            <a:avLst/>
          </a:prstGeom>
        </p:spPr>
      </p:pic>
      <p:sp>
        <p:nvSpPr>
          <p:cNvPr id="5" name="Title 4"/>
          <p:cNvSpPr>
            <a:spLocks noGrp="1"/>
          </p:cNvSpPr>
          <p:nvPr>
            <p:ph type="ctrTitle"/>
          </p:nvPr>
        </p:nvSpPr>
        <p:spPr/>
        <p:txBody>
          <a:bodyPr>
            <a:normAutofit/>
          </a:bodyPr>
          <a:lstStyle/>
          <a:p>
            <a:pPr algn="ctr"/>
            <a:r>
              <a:rPr lang="en-US" sz="3200" dirty="0"/>
              <a:t>10 U.S.C. § 4004 Essentials </a:t>
            </a:r>
            <a:r>
              <a:rPr lang="en-US" sz="1300" dirty="0">
                <a:solidFill>
                  <a:prstClr val="black"/>
                </a:solidFill>
              </a:rPr>
              <a:t>(previously 10 U.S.C. § 2373)</a:t>
            </a:r>
            <a:endParaRPr lang="en-US" sz="3200" dirty="0"/>
          </a:p>
        </p:txBody>
      </p:sp>
      <p:sp>
        <p:nvSpPr>
          <p:cNvPr id="7" name="TextBox 6"/>
          <p:cNvSpPr txBox="1"/>
          <p:nvPr/>
        </p:nvSpPr>
        <p:spPr>
          <a:xfrm>
            <a:off x="2619376" y="5734050"/>
            <a:ext cx="6734174" cy="369332"/>
          </a:xfrm>
          <a:prstGeom prst="rect">
            <a:avLst/>
          </a:prstGeom>
          <a:noFill/>
        </p:spPr>
        <p:txBody>
          <a:bodyPr wrap="square" rtlCol="0">
            <a:spAutoFit/>
          </a:bodyPr>
          <a:lstStyle/>
          <a:p>
            <a:pPr algn="ctr"/>
            <a:r>
              <a:rPr lang="en-US" dirty="0"/>
              <a:t>No Follow-on to Production</a:t>
            </a:r>
          </a:p>
        </p:txBody>
      </p:sp>
    </p:spTree>
    <p:extLst>
      <p:ext uri="{BB962C8B-B14F-4D97-AF65-F5344CB8AC3E}">
        <p14:creationId xmlns:p14="http://schemas.microsoft.com/office/powerpoint/2010/main" val="185871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a:t>Tool Box</a:t>
            </a:r>
          </a:p>
        </p:txBody>
      </p:sp>
      <p:graphicFrame>
        <p:nvGraphicFramePr>
          <p:cNvPr id="4" name="Table 3"/>
          <p:cNvGraphicFramePr>
            <a:graphicFrameLocks noGrp="1"/>
          </p:cNvGraphicFramePr>
          <p:nvPr/>
        </p:nvGraphicFramePr>
        <p:xfrm>
          <a:off x="1255027" y="1316274"/>
          <a:ext cx="9944041" cy="4517547"/>
        </p:xfrm>
        <a:graphic>
          <a:graphicData uri="http://schemas.openxmlformats.org/drawingml/2006/table">
            <a:tbl>
              <a:tblPr firstRow="1" bandRow="1">
                <a:effectLst>
                  <a:outerShdw blurRad="190500" dist="38100" dir="2700000" algn="tl" rotWithShape="0">
                    <a:prstClr val="black">
                      <a:alpha val="23000"/>
                    </a:prstClr>
                  </a:outerShdw>
                </a:effectLst>
                <a:tableStyleId>{5940675A-B579-460E-94D1-54222C63F5DA}</a:tableStyleId>
              </a:tblPr>
              <a:tblGrid>
                <a:gridCol w="941398">
                  <a:extLst>
                    <a:ext uri="{9D8B030D-6E8A-4147-A177-3AD203B41FA5}">
                      <a16:colId xmlns:a16="http://schemas.microsoft.com/office/drawing/2014/main" val="4142377271"/>
                    </a:ext>
                  </a:extLst>
                </a:gridCol>
                <a:gridCol w="941398">
                  <a:extLst>
                    <a:ext uri="{9D8B030D-6E8A-4147-A177-3AD203B41FA5}">
                      <a16:colId xmlns:a16="http://schemas.microsoft.com/office/drawing/2014/main" val="501815333"/>
                    </a:ext>
                  </a:extLst>
                </a:gridCol>
                <a:gridCol w="1591094">
                  <a:extLst>
                    <a:ext uri="{9D8B030D-6E8A-4147-A177-3AD203B41FA5}">
                      <a16:colId xmlns:a16="http://schemas.microsoft.com/office/drawing/2014/main" val="2277253258"/>
                    </a:ext>
                  </a:extLst>
                </a:gridCol>
                <a:gridCol w="1286133">
                  <a:extLst>
                    <a:ext uri="{9D8B030D-6E8A-4147-A177-3AD203B41FA5}">
                      <a16:colId xmlns:a16="http://schemas.microsoft.com/office/drawing/2014/main" val="2290032902"/>
                    </a:ext>
                  </a:extLst>
                </a:gridCol>
                <a:gridCol w="1299392">
                  <a:extLst>
                    <a:ext uri="{9D8B030D-6E8A-4147-A177-3AD203B41FA5}">
                      <a16:colId xmlns:a16="http://schemas.microsoft.com/office/drawing/2014/main" val="676848205"/>
                    </a:ext>
                  </a:extLst>
                </a:gridCol>
                <a:gridCol w="1299393">
                  <a:extLst>
                    <a:ext uri="{9D8B030D-6E8A-4147-A177-3AD203B41FA5}">
                      <a16:colId xmlns:a16="http://schemas.microsoft.com/office/drawing/2014/main" val="2721342097"/>
                    </a:ext>
                  </a:extLst>
                </a:gridCol>
                <a:gridCol w="1299392">
                  <a:extLst>
                    <a:ext uri="{9D8B030D-6E8A-4147-A177-3AD203B41FA5}">
                      <a16:colId xmlns:a16="http://schemas.microsoft.com/office/drawing/2014/main" val="3038836409"/>
                    </a:ext>
                  </a:extLst>
                </a:gridCol>
                <a:gridCol w="1285841">
                  <a:extLst>
                    <a:ext uri="{9D8B030D-6E8A-4147-A177-3AD203B41FA5}">
                      <a16:colId xmlns:a16="http://schemas.microsoft.com/office/drawing/2014/main" val="2795365077"/>
                    </a:ext>
                  </a:extLst>
                </a:gridCol>
              </a:tblGrid>
              <a:tr h="485897">
                <a:tc gridSpan="2">
                  <a:txBody>
                    <a:bodyPr/>
                    <a:lstStyle/>
                    <a:p>
                      <a:pPr algn="ctr"/>
                      <a:r>
                        <a:rPr lang="en-US" sz="1400" dirty="0">
                          <a:solidFill>
                            <a:schemeClr val="bg1"/>
                          </a:solidFill>
                          <a:latin typeface="Arial" panose="020B0604020202020204" pitchFamily="34" charset="0"/>
                          <a:cs typeface="Arial" panose="020B0604020202020204" pitchFamily="34" charset="0"/>
                        </a:rPr>
                        <a:t>Procurement Contracts</a:t>
                      </a:r>
                    </a:p>
                  </a:txBody>
                  <a:tcPr>
                    <a:solidFill>
                      <a:schemeClr val="accent3"/>
                    </a:solidFill>
                  </a:tcPr>
                </a:tc>
                <a:tc hMerge="1">
                  <a:txBody>
                    <a:bodyPr/>
                    <a:lstStyle/>
                    <a:p>
                      <a:endParaRPr lang="en-US"/>
                    </a:p>
                  </a:txBody>
                  <a:tcPr/>
                </a:tc>
                <a:tc>
                  <a:txBody>
                    <a:bodyPr/>
                    <a:lstStyle/>
                    <a:p>
                      <a:pPr algn="ctr"/>
                      <a:r>
                        <a:rPr lang="en-US" sz="1400" dirty="0">
                          <a:solidFill>
                            <a:schemeClr val="bg1"/>
                          </a:solidFill>
                          <a:latin typeface="Arial" panose="020B0604020202020204" pitchFamily="34" charset="0"/>
                          <a:cs typeface="Arial" panose="020B0604020202020204" pitchFamily="34" charset="0"/>
                        </a:rPr>
                        <a:t>Non-FAR Contracts</a:t>
                      </a:r>
                    </a:p>
                  </a:txBody>
                  <a:tcPr>
                    <a:solidFill>
                      <a:schemeClr val="accent3"/>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Grants</a:t>
                      </a:r>
                    </a:p>
                  </a:txBody>
                  <a:tcPr>
                    <a:solidFill>
                      <a:schemeClr val="accent1">
                        <a:lumMod val="75000"/>
                      </a:schemeClr>
                    </a:solidFill>
                  </a:tcPr>
                </a:tc>
                <a:tc gridSpan="2">
                  <a:txBody>
                    <a:bodyPr/>
                    <a:lstStyle/>
                    <a:p>
                      <a:pPr algn="ctr"/>
                      <a:r>
                        <a:rPr lang="en-US" sz="1400" dirty="0">
                          <a:solidFill>
                            <a:schemeClr val="bg1"/>
                          </a:solidFill>
                          <a:latin typeface="Arial" panose="020B0604020202020204" pitchFamily="34" charset="0"/>
                          <a:cs typeface="Arial" panose="020B0604020202020204" pitchFamily="34" charset="0"/>
                        </a:rPr>
                        <a:t>Cooperative Agreements</a:t>
                      </a:r>
                    </a:p>
                  </a:txBody>
                  <a:tcPr>
                    <a:solidFill>
                      <a:schemeClr val="accent1">
                        <a:lumMod val="75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US" sz="1400" dirty="0">
                          <a:solidFill>
                            <a:schemeClr val="bg1"/>
                          </a:solidFill>
                          <a:latin typeface="Arial" panose="020B0604020202020204" pitchFamily="34" charset="0"/>
                          <a:cs typeface="Arial" panose="020B0604020202020204" pitchFamily="34" charset="0"/>
                        </a:rPr>
                        <a:t>OTs</a:t>
                      </a:r>
                    </a:p>
                  </a:txBody>
                  <a:tcPr>
                    <a:solidFill>
                      <a:schemeClr val="accent1">
                        <a:lumMod val="75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420045"/>
                  </a:ext>
                </a:extLst>
              </a:tr>
              <a:tr h="585627">
                <a:tc rowSpan="3" gridSpan="2">
                  <a:txBody>
                    <a:bodyPr/>
                    <a:lstStyle/>
                    <a:p>
                      <a:pPr algn="ctr"/>
                      <a:r>
                        <a:rPr lang="en-US" sz="1000" dirty="0">
                          <a:latin typeface="Arial" panose="020B0604020202020204" pitchFamily="34" charset="0"/>
                          <a:cs typeface="Arial" panose="020B0604020202020204" pitchFamily="34" charset="0"/>
                        </a:rPr>
                        <a:t>10 U.S.C.</a:t>
                      </a:r>
                      <a:r>
                        <a:rPr lang="en-US" sz="1000" baseline="0" dirty="0">
                          <a:latin typeface="Tahoma" panose="020B0604030504040204" pitchFamily="34" charset="0"/>
                          <a:ea typeface="Tahoma" panose="020B0604030504040204" pitchFamily="34" charset="0"/>
                          <a:cs typeface="Tahoma" panose="020B0604030504040204" pitchFamily="34" charset="0"/>
                        </a:rPr>
                        <a:t> </a:t>
                      </a:r>
                      <a:r>
                        <a:rPr lang="en-US" sz="1000" baseline="0" dirty="0">
                          <a:latin typeface="Arial" panose="020B0604020202020204" pitchFamily="34" charset="0"/>
                          <a:ea typeface="Tahoma" panose="020B060403050404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3201-3205  </a:t>
                      </a:r>
                    </a:p>
                    <a:p>
                      <a:pPr algn="ctr"/>
                      <a:r>
                        <a:rPr lang="en-US" sz="800" dirty="0">
                          <a:latin typeface="Arial" panose="020B0604020202020204" pitchFamily="34" charset="0"/>
                          <a:cs typeface="Arial" panose="020B0604020202020204" pitchFamily="34" charset="0"/>
                        </a:rPr>
                        <a:t>(formally 10 U.S.C. § 2304)</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31 U.S.C.</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6303</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Federal Acquisition Regulation</a:t>
                      </a:r>
                    </a:p>
                  </a:txBody>
                  <a:tcPr>
                    <a:solidFill>
                      <a:schemeClr val="bg1"/>
                    </a:solidFill>
                  </a:tcPr>
                </a:tc>
                <a:tc rowSpan="3" hMerge="1">
                  <a:txBody>
                    <a:bodyPr/>
                    <a:lstStyle/>
                    <a:p>
                      <a:endParaRPr lang="en-US"/>
                    </a:p>
                  </a:txBody>
                  <a:tcPr/>
                </a:tc>
                <a:tc rowSpan="4">
                  <a:txBody>
                    <a:bodyPr/>
                    <a:lstStyle/>
                    <a:p>
                      <a:pPr algn="ctr"/>
                      <a:r>
                        <a:rPr lang="en-US" sz="1000" dirty="0">
                          <a:latin typeface="Arial" panose="020B0604020202020204" pitchFamily="34" charset="0"/>
                          <a:cs typeface="Arial" panose="020B0604020202020204" pitchFamily="34" charset="0"/>
                        </a:rPr>
                        <a:t>Non Appropriated funds contracts</a:t>
                      </a:r>
                    </a:p>
                    <a:p>
                      <a:pPr algn="ctr"/>
                      <a:endParaRPr lang="en-US" sz="1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NASA Space Act</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10 U.S.C.</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4022 </a:t>
                      </a:r>
                    </a:p>
                    <a:p>
                      <a:pPr algn="ctr"/>
                      <a:r>
                        <a:rPr lang="en-US" sz="800" dirty="0">
                          <a:latin typeface="Arial" panose="020B0604020202020204" pitchFamily="34" charset="0"/>
                          <a:cs typeface="Arial" panose="020B0604020202020204" pitchFamily="34" charset="0"/>
                        </a:rPr>
                        <a:t>(formerly 10 U.S.C. §  2371b)</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10 U.S.C. </a:t>
                      </a:r>
                      <a:r>
                        <a:rPr lang="en-US" sz="1000" baseline="0" dirty="0">
                          <a:latin typeface="Arial" panose="020B0604020202020204" pitchFamily="34" charset="0"/>
                          <a:ea typeface="Tahoma" panose="020B060403050404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4023 </a:t>
                      </a:r>
                    </a:p>
                    <a:p>
                      <a:pPr algn="ctr"/>
                      <a:r>
                        <a:rPr lang="en-US" sz="800" dirty="0">
                          <a:latin typeface="Arial" panose="020B0604020202020204" pitchFamily="34" charset="0"/>
                          <a:cs typeface="Arial" panose="020B0604020202020204" pitchFamily="34" charset="0"/>
                        </a:rPr>
                        <a:t>(formerly 10 U.S.C. § 2373)</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Unique authority at 9 civilian agencies</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USD(A&amp;S) Policies</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OT Guide</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Exceptions to Bayh-Dole Act</a:t>
                      </a:r>
                    </a:p>
                  </a:txBody>
                  <a:tcPr>
                    <a:solidFill>
                      <a:schemeClr val="bg1"/>
                    </a:solidFill>
                  </a:tcPr>
                </a:tc>
                <a:tc rowSpan="4">
                  <a:txBody>
                    <a:bodyPr/>
                    <a:lstStyle/>
                    <a:p>
                      <a:pPr algn="ctr"/>
                      <a:r>
                        <a:rPr lang="en-US" sz="1000" dirty="0">
                          <a:latin typeface="Arial" panose="020B0604020202020204" pitchFamily="34" charset="0"/>
                          <a:cs typeface="Arial" panose="020B0604020202020204" pitchFamily="34" charset="0"/>
                        </a:rPr>
                        <a:t>10 U.S.C. </a:t>
                      </a:r>
                      <a:r>
                        <a:rPr lang="en-US" sz="1000" baseline="0" dirty="0">
                          <a:latin typeface="Arial" panose="020B0604020202020204" pitchFamily="34" charset="0"/>
                          <a:ea typeface="Tahoma" panose="020B0604030504040204" pitchFamily="34" charset="0"/>
                          <a:cs typeface="Arial" panose="020B0604020202020204" pitchFamily="34" charset="0"/>
                        </a:rPr>
                        <a:t>§ 4001 </a:t>
                      </a:r>
                      <a:r>
                        <a:rPr lang="en-US" sz="800" baseline="0" dirty="0">
                          <a:latin typeface="Arial" panose="020B0604020202020204" pitchFamily="34" charset="0"/>
                          <a:ea typeface="Tahoma" panose="020B0604030504040204" pitchFamily="34" charset="0"/>
                          <a:cs typeface="Arial" panose="020B0604020202020204" pitchFamily="34" charset="0"/>
                        </a:rPr>
                        <a:t>(formally 10 U.S.C. § </a:t>
                      </a:r>
                      <a:r>
                        <a:rPr lang="en-US" sz="800" dirty="0">
                          <a:latin typeface="Arial" panose="020B0604020202020204" pitchFamily="34" charset="0"/>
                          <a:cs typeface="Arial" panose="020B0604020202020204" pitchFamily="34" charset="0"/>
                        </a:rPr>
                        <a:t>2358)</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31 U.S.C. </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6304</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2 CFR Part 200</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DODGAR</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Bayh-Dole Act</a:t>
                      </a:r>
                    </a:p>
                    <a:p>
                      <a:pPr algn="ctr"/>
                      <a:endParaRPr lang="en-US" sz="1000" dirty="0">
                        <a:latin typeface="Arial" panose="020B0604020202020204" pitchFamily="34" charset="0"/>
                        <a:cs typeface="Arial" panose="020B0604020202020204" pitchFamily="34" charset="0"/>
                      </a:endParaRPr>
                    </a:p>
                  </a:txBody>
                  <a:tcPr>
                    <a:solidFill>
                      <a:schemeClr val="bg1"/>
                    </a:solidFill>
                  </a:tcPr>
                </a:tc>
                <a:tc rowSpan="2">
                  <a:txBody>
                    <a:bodyPr/>
                    <a:lstStyle/>
                    <a:p>
                      <a:pPr algn="ctr"/>
                      <a:r>
                        <a:rPr lang="en-US" sz="1000" dirty="0">
                          <a:latin typeface="Arial" panose="020B0604020202020204" pitchFamily="34" charset="0"/>
                          <a:cs typeface="Arial" panose="020B0604020202020204" pitchFamily="34" charset="0"/>
                        </a:rPr>
                        <a:t>10 U.S.C. § 4001 </a:t>
                      </a:r>
                      <a:r>
                        <a:rPr lang="en-US" sz="800" dirty="0">
                          <a:latin typeface="Arial" panose="020B0604020202020204" pitchFamily="34" charset="0"/>
                          <a:cs typeface="Arial" panose="020B0604020202020204" pitchFamily="34" charset="0"/>
                        </a:rPr>
                        <a:t>(formally 10 U.S.C. </a:t>
                      </a:r>
                      <a:r>
                        <a:rPr lang="en-US" sz="800" baseline="0" dirty="0">
                          <a:latin typeface="Arial" panose="020B0604020202020204" pitchFamily="34" charset="0"/>
                          <a:ea typeface="Tahoma" panose="020B060403050404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2358)</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31 U.S.C. </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6305</a:t>
                      </a:r>
                    </a:p>
                  </a:txBody>
                  <a:tcPr>
                    <a:solidFill>
                      <a:schemeClr val="bg1"/>
                    </a:solidFill>
                  </a:tcPr>
                </a:tc>
                <a:tc gridSpan="2">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Technology Investment Agreements (TIAs)</a:t>
                      </a:r>
                    </a:p>
                  </a:txBody>
                  <a:tcPr>
                    <a:solidFill>
                      <a:schemeClr val="accent1">
                        <a:lumMod val="60000"/>
                        <a:lumOff val="40000"/>
                      </a:schemeClr>
                    </a:solidFill>
                  </a:tcPr>
                </a:tc>
                <a:tc hMerge="1">
                  <a:txBody>
                    <a:bodyPr/>
                    <a:lstStyle/>
                    <a:p>
                      <a:pPr algn="ctr"/>
                      <a:endParaRPr lang="en-US" sz="1000" dirty="0">
                        <a:latin typeface="Arial" panose="020B0604020202020204" pitchFamily="34" charset="0"/>
                        <a:cs typeface="Arial" panose="020B0604020202020204" pitchFamily="34" charset="0"/>
                      </a:endParaRPr>
                    </a:p>
                  </a:txBody>
                  <a:tcPr/>
                </a:tc>
                <a:tc rowSpan="2">
                  <a:txBody>
                    <a:bodyPr/>
                    <a:lstStyle/>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Other</a:t>
                      </a:r>
                    </a:p>
                    <a:p>
                      <a:pPr algn="ctr"/>
                      <a:r>
                        <a:rPr lang="en-US" sz="1000" dirty="0">
                          <a:latin typeface="Arial" panose="020B0604020202020204" pitchFamily="34" charset="0"/>
                          <a:cs typeface="Arial" panose="020B0604020202020204" pitchFamily="34" charset="0"/>
                        </a:rPr>
                        <a:t> 10 U.S.C.</a:t>
                      </a:r>
                      <a:r>
                        <a:rPr lang="en-US" sz="100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ea typeface="Tahoma" panose="020B0604030504040204" pitchFamily="34" charset="0"/>
                          <a:cs typeface="Arial" panose="020B0604020202020204" pitchFamily="34" charset="0"/>
                        </a:rPr>
                        <a:t>§ 4021 </a:t>
                      </a:r>
                      <a:r>
                        <a:rPr lang="en-US" sz="800" baseline="0" dirty="0">
                          <a:latin typeface="Arial" panose="020B0604020202020204" pitchFamily="34" charset="0"/>
                          <a:ea typeface="Tahoma" panose="020B0604030504040204" pitchFamily="34" charset="0"/>
                          <a:cs typeface="Arial" panose="020B0604020202020204" pitchFamily="34" charset="0"/>
                        </a:rPr>
                        <a:t>(formally 10 U.S.C. § </a:t>
                      </a:r>
                      <a:r>
                        <a:rPr lang="en-US" sz="800" baseline="0" dirty="0">
                          <a:latin typeface="Arial" panose="020B0604020202020204" pitchFamily="34" charset="0"/>
                          <a:cs typeface="Arial" panose="020B0604020202020204" pitchFamily="34" charset="0"/>
                        </a:rPr>
                        <a:t>2371)</a:t>
                      </a:r>
                      <a:endParaRPr lang="en-US" sz="8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980028270"/>
                  </a:ext>
                </a:extLst>
              </a:tr>
              <a:tr h="523982">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10 U.S.C. § 4001 </a:t>
                      </a:r>
                      <a:r>
                        <a:rPr lang="en-US" sz="800" dirty="0">
                          <a:latin typeface="Arial" panose="020B0604020202020204" pitchFamily="34" charset="0"/>
                          <a:cs typeface="Arial" panose="020B0604020202020204" pitchFamily="34" charset="0"/>
                        </a:rPr>
                        <a:t>(formally 10 U.S.C.</a:t>
                      </a:r>
                      <a:r>
                        <a:rPr lang="en-US" sz="800" baseline="0" dirty="0">
                          <a:latin typeface="Arial" panose="020B0604020202020204" pitchFamily="34" charset="0"/>
                          <a:cs typeface="Arial" panose="020B0604020202020204" pitchFamily="34" charset="0"/>
                        </a:rPr>
                        <a:t> </a:t>
                      </a:r>
                      <a:r>
                        <a:rPr lang="en-US" sz="800" baseline="0" dirty="0">
                          <a:latin typeface="Arial" panose="020B0604020202020204" pitchFamily="34" charset="0"/>
                          <a:ea typeface="Tahoma" panose="020B0604030504040204" pitchFamily="34" charset="0"/>
                          <a:cs typeface="Arial" panose="020B0604020202020204" pitchFamily="34" charset="0"/>
                        </a:rPr>
                        <a:t>§ </a:t>
                      </a:r>
                      <a:r>
                        <a:rPr lang="en-US" sz="800" baseline="0" dirty="0">
                          <a:latin typeface="Arial" panose="020B0604020202020204" pitchFamily="34" charset="0"/>
                          <a:cs typeface="Arial" panose="020B0604020202020204" pitchFamily="34" charset="0"/>
                        </a:rPr>
                        <a:t>2358)</a:t>
                      </a:r>
                      <a:endParaRPr lang="en-US" sz="800" dirty="0">
                        <a:latin typeface="Arial" panose="020B0604020202020204" pitchFamily="34" charset="0"/>
                        <a:cs typeface="Arial" panose="020B0604020202020204" pitchFamily="34" charset="0"/>
                      </a:endParaRPr>
                    </a:p>
                    <a:p>
                      <a:pPr algn="ctr"/>
                      <a:endParaRPr lang="en-US" sz="10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 10 U.S.C.</a:t>
                      </a:r>
                      <a:r>
                        <a:rPr lang="en-US" sz="100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4021 (a) &amp; (b)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a:latin typeface="Arial" panose="020B0604020202020204" pitchFamily="34" charset="0"/>
                          <a:cs typeface="Arial" panose="020B0604020202020204" pitchFamily="34" charset="0"/>
                        </a:rPr>
                        <a:t>(formally 10 U.S.C. § 2371 (a) &amp; (b))</a:t>
                      </a:r>
                      <a:endParaRPr lang="en-US" sz="800" dirty="0">
                        <a:latin typeface="Arial" panose="020B0604020202020204" pitchFamily="34" charset="0"/>
                        <a:cs typeface="Arial" panose="020B0604020202020204" pitchFamily="34" charset="0"/>
                      </a:endParaRPr>
                    </a:p>
                    <a:p>
                      <a:pPr algn="ctr"/>
                      <a:endParaRPr lang="en-US" sz="1000" dirty="0"/>
                    </a:p>
                  </a:txBody>
                  <a:tcPr>
                    <a:solidFill>
                      <a:schemeClr val="bg1"/>
                    </a:solidFill>
                  </a:tcPr>
                </a:tc>
                <a:tc vMerge="1">
                  <a:txBody>
                    <a:bodyPr/>
                    <a:lstStyle/>
                    <a:p>
                      <a:endParaRPr lang="en-US" dirty="0"/>
                    </a:p>
                  </a:txBody>
                  <a:tcPr/>
                </a:tc>
                <a:extLst>
                  <a:ext uri="{0D108BD9-81ED-4DB2-BD59-A6C34878D82A}">
                    <a16:rowId xmlns:a16="http://schemas.microsoft.com/office/drawing/2014/main" val="2763710929"/>
                  </a:ext>
                </a:extLst>
              </a:tr>
              <a:tr h="745904">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sz="1000" dirty="0">
                          <a:latin typeface="Arial" panose="020B0604020202020204" pitchFamily="34" charset="0"/>
                          <a:cs typeface="Arial" panose="020B0604020202020204" pitchFamily="34" charset="0"/>
                        </a:rPr>
                        <a:t>Traditional</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2 CFR</a:t>
                      </a:r>
                      <a:r>
                        <a:rPr lang="en-US" sz="1000" baseline="0" dirty="0">
                          <a:latin typeface="Arial" panose="020B0604020202020204" pitchFamily="34" charset="0"/>
                          <a:cs typeface="Arial" panose="020B0604020202020204" pitchFamily="34" charset="0"/>
                        </a:rPr>
                        <a:t> Part 200</a:t>
                      </a:r>
                    </a:p>
                    <a:p>
                      <a:pPr algn="ctr"/>
                      <a:endParaRPr lang="en-US" sz="1000" baseline="0" dirty="0">
                        <a:latin typeface="Arial" panose="020B0604020202020204" pitchFamily="34" charset="0"/>
                        <a:cs typeface="Arial" panose="020B0604020202020204" pitchFamily="34" charset="0"/>
                      </a:endParaRPr>
                    </a:p>
                    <a:p>
                      <a:pPr algn="ctr"/>
                      <a:r>
                        <a:rPr lang="en-US" sz="1000" baseline="0" dirty="0">
                          <a:latin typeface="Arial" panose="020B0604020202020204" pitchFamily="34" charset="0"/>
                          <a:cs typeface="Arial" panose="020B0604020202020204" pitchFamily="34" charset="0"/>
                        </a:rPr>
                        <a:t>DODGAR</a:t>
                      </a:r>
                    </a:p>
                    <a:p>
                      <a:pPr algn="ctr"/>
                      <a:endParaRPr lang="en-US" sz="1000" baseline="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Bayh-Dole</a:t>
                      </a:r>
                      <a:r>
                        <a:rPr lang="en-US" sz="1000" baseline="0" dirty="0">
                          <a:latin typeface="Arial" panose="020B0604020202020204" pitchFamily="34" charset="0"/>
                          <a:cs typeface="Arial" panose="020B0604020202020204" pitchFamily="34" charset="0"/>
                        </a:rPr>
                        <a:t> Act</a:t>
                      </a:r>
                    </a:p>
                    <a:p>
                      <a:pPr algn="ctr"/>
                      <a:endParaRPr lang="en-US" sz="1000" baseline="0" dirty="0">
                        <a:latin typeface="Arial" panose="020B0604020202020204" pitchFamily="34" charset="0"/>
                        <a:cs typeface="Arial" panose="020B0604020202020204" pitchFamily="34" charset="0"/>
                      </a:endParaRPr>
                    </a:p>
                    <a:p>
                      <a:pPr algn="ctr"/>
                      <a:r>
                        <a:rPr lang="en-US" sz="1000" baseline="0" dirty="0">
                          <a:latin typeface="Arial" panose="020B0604020202020204" pitchFamily="34" charset="0"/>
                          <a:cs typeface="Arial" panose="020B0604020202020204" pitchFamily="34" charset="0"/>
                        </a:rPr>
                        <a:t>Lore</a:t>
                      </a:r>
                      <a:endParaRPr lang="en-US" sz="10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rowSpan="2">
                  <a:txBody>
                    <a:bodyPr/>
                    <a:lstStyle/>
                    <a:p>
                      <a:pPr algn="ctr"/>
                      <a:r>
                        <a:rPr lang="en-US" sz="1000" dirty="0">
                          <a:latin typeface="Arial" panose="020B0604020202020204" pitchFamily="34" charset="0"/>
                          <a:cs typeface="Arial" panose="020B0604020202020204" pitchFamily="34" charset="0"/>
                        </a:rPr>
                        <a:t>Flexible</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Recoupment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 10 U.S.C.</a:t>
                      </a:r>
                      <a:r>
                        <a:rPr lang="en-US" sz="100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4021 </a:t>
                      </a:r>
                      <a:r>
                        <a:rPr lang="en-US" sz="1000" dirty="0">
                          <a:latin typeface="Arial" panose="020B0604020202020204" pitchFamily="34" charset="0"/>
                          <a:cs typeface="Arial" panose="020B0604020202020204" pitchFamily="34" charset="0"/>
                        </a:rPr>
                        <a:t>(d)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(formally  10 U.S.C. § 2371 (d))</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USD(R&amp;E) Letter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DODGAR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Bayh-Dole</a:t>
                      </a:r>
                      <a:r>
                        <a:rPr lang="en-US" sz="1000" baseline="0" dirty="0">
                          <a:latin typeface="Arial" panose="020B0604020202020204" pitchFamily="34" charset="0"/>
                          <a:cs typeface="Arial" panose="020B0604020202020204" pitchFamily="34" charset="0"/>
                        </a:rPr>
                        <a:t> Act</a:t>
                      </a:r>
                    </a:p>
                  </a:txBody>
                  <a:tcPr>
                    <a:solidFill>
                      <a:schemeClr val="accent1">
                        <a:lumMod val="20000"/>
                        <a:lumOff val="80000"/>
                      </a:schemeClr>
                    </a:solidFill>
                  </a:tcPr>
                </a:tc>
                <a:tc rowSpan="2">
                  <a:txBody>
                    <a:bodyPr/>
                    <a:lstStyle/>
                    <a:p>
                      <a:pPr algn="ctr"/>
                      <a:r>
                        <a:rPr lang="en-US" sz="1000" dirty="0">
                          <a:latin typeface="Arial" panose="020B0604020202020204" pitchFamily="34" charset="0"/>
                          <a:cs typeface="Arial" panose="020B0604020202020204" pitchFamily="34" charset="0"/>
                        </a:rPr>
                        <a:t>Multi-Party</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Recoupment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 10 U.S.C.</a:t>
                      </a:r>
                      <a:r>
                        <a:rPr lang="en-US" sz="1000" baseline="0" dirty="0">
                          <a:latin typeface="Arial" panose="020B0604020202020204" pitchFamily="34" charset="0"/>
                          <a:cs typeface="Arial" panose="020B0604020202020204" pitchFamily="34" charset="0"/>
                        </a:rPr>
                        <a:t> </a:t>
                      </a:r>
                      <a:r>
                        <a:rPr lang="en-US" sz="1000" baseline="0" dirty="0">
                          <a:latin typeface="Arial" panose="020B0604020202020204" pitchFamily="34" charset="0"/>
                          <a:ea typeface="Tahoma" panose="020B0604030504040204" pitchFamily="34" charset="0"/>
                          <a:cs typeface="Arial" panose="020B0604020202020204" pitchFamily="34" charset="0"/>
                        </a:rPr>
                        <a:t>§ </a:t>
                      </a:r>
                      <a:r>
                        <a:rPr lang="en-US" sz="1000" baseline="0" dirty="0">
                          <a:latin typeface="Arial" panose="020B0604020202020204" pitchFamily="34" charset="0"/>
                          <a:cs typeface="Arial" panose="020B0604020202020204" pitchFamily="34" charset="0"/>
                        </a:rPr>
                        <a:t>4021 </a:t>
                      </a:r>
                      <a:r>
                        <a:rPr lang="en-US" sz="1000" dirty="0">
                          <a:latin typeface="Arial" panose="020B0604020202020204" pitchFamily="34" charset="0"/>
                          <a:cs typeface="Arial" panose="020B0604020202020204" pitchFamily="34" charset="0"/>
                        </a:rPr>
                        <a:t>(d)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(formally 10 U.S.C. § 2371 (d)) </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USD(R&amp;E) Letter</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DODGAR</a:t>
                      </a: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OT</a:t>
                      </a:r>
                      <a:r>
                        <a:rPr lang="en-US" sz="1000" baseline="0" dirty="0">
                          <a:latin typeface="Arial" panose="020B0604020202020204" pitchFamily="34" charset="0"/>
                          <a:cs typeface="Arial" panose="020B0604020202020204" pitchFamily="34" charset="0"/>
                        </a:rPr>
                        <a:t> Guide</a:t>
                      </a:r>
                    </a:p>
                    <a:p>
                      <a:pPr algn="ctr"/>
                      <a:endParaRPr lang="en-US" sz="1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Exception to </a:t>
                      </a:r>
                      <a:r>
                        <a:rPr lang="en-US" sz="1000" dirty="0">
                          <a:latin typeface="Arial" panose="020B0604020202020204" pitchFamily="34" charset="0"/>
                          <a:cs typeface="Arial" panose="020B0604020202020204" pitchFamily="34" charset="0"/>
                        </a:rPr>
                        <a:t>Bayh-Dole</a:t>
                      </a:r>
                      <a:r>
                        <a:rPr lang="en-US" sz="1000" baseline="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rowSpan="2">
                  <a:txBody>
                    <a:bodyPr/>
                    <a:lstStyle/>
                    <a:p>
                      <a:pPr algn="ctr"/>
                      <a:r>
                        <a:rPr lang="en-US" sz="1000" dirty="0">
                          <a:latin typeface="Arial" panose="020B0604020202020204" pitchFamily="34" charset="0"/>
                          <a:cs typeface="Arial" panose="020B0604020202020204" pitchFamily="34" charset="0"/>
                        </a:rPr>
                        <a:t>New/Unique</a:t>
                      </a:r>
                      <a:r>
                        <a:rPr lang="en-US" sz="1000" baseline="0" dirty="0">
                          <a:latin typeface="Arial" panose="020B0604020202020204" pitchFamily="34" charset="0"/>
                          <a:cs typeface="Arial" panose="020B0604020202020204" pitchFamily="34" charset="0"/>
                        </a:rPr>
                        <a:t> Arrangements </a:t>
                      </a:r>
                    </a:p>
                    <a:p>
                      <a:pPr algn="ctr"/>
                      <a:endParaRPr lang="en-US" sz="1000" baseline="0" dirty="0">
                        <a:latin typeface="Arial" panose="020B0604020202020204" pitchFamily="34" charset="0"/>
                        <a:cs typeface="Arial" panose="020B0604020202020204" pitchFamily="34" charset="0"/>
                      </a:endParaRPr>
                    </a:p>
                    <a:p>
                      <a:pPr algn="ctr"/>
                      <a:r>
                        <a:rPr lang="en-US" sz="1000" baseline="0" dirty="0">
                          <a:latin typeface="Arial" panose="020B0604020202020204" pitchFamily="34" charset="0"/>
                          <a:cs typeface="Arial" panose="020B0604020202020204" pitchFamily="34" charset="0"/>
                        </a:rPr>
                        <a:t>Bailments</a:t>
                      </a:r>
                    </a:p>
                    <a:p>
                      <a:pPr algn="ctr"/>
                      <a:r>
                        <a:rPr lang="en-US" sz="1000" baseline="0" dirty="0">
                          <a:latin typeface="Arial" panose="020B0604020202020204" pitchFamily="34" charset="0"/>
                          <a:cs typeface="Arial" panose="020B0604020202020204" pitchFamily="34" charset="0"/>
                        </a:rPr>
                        <a:t>Lease Arrangements</a:t>
                      </a:r>
                    </a:p>
                    <a:p>
                      <a:pPr algn="ctr"/>
                      <a:endParaRPr lang="en-US" sz="1000" baseline="0" dirty="0">
                        <a:latin typeface="Arial" panose="020B0604020202020204" pitchFamily="34" charset="0"/>
                        <a:cs typeface="Arial" panose="020B0604020202020204" pitchFamily="34" charset="0"/>
                      </a:endParaRPr>
                    </a:p>
                    <a:p>
                      <a:pPr algn="ctr"/>
                      <a:r>
                        <a:rPr lang="en-US" sz="1000" baseline="0" dirty="0">
                          <a:latin typeface="Arial" panose="020B0604020202020204" pitchFamily="34" charset="0"/>
                          <a:cs typeface="Arial" panose="020B0604020202020204" pitchFamily="34" charset="0"/>
                        </a:rPr>
                        <a:t>Loan-to-Own</a:t>
                      </a:r>
                    </a:p>
                    <a:p>
                      <a:pPr algn="ctr"/>
                      <a:endParaRPr lang="en-US" sz="1000" baseline="0" dirty="0">
                        <a:latin typeface="Arial" panose="020B0604020202020204" pitchFamily="34" charset="0"/>
                        <a:cs typeface="Arial" panose="020B0604020202020204" pitchFamily="34" charset="0"/>
                      </a:endParaRPr>
                    </a:p>
                    <a:p>
                      <a:pPr algn="ctr"/>
                      <a:endParaRPr lang="en-US" sz="1000" baseline="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Exception to </a:t>
                      </a:r>
                      <a:r>
                        <a:rPr lang="en-US" sz="1000" dirty="0">
                          <a:latin typeface="Arial" panose="020B0604020202020204" pitchFamily="34" charset="0"/>
                          <a:cs typeface="Arial" panose="020B0604020202020204" pitchFamily="34" charset="0"/>
                        </a:rPr>
                        <a:t>Bayh-Dole</a:t>
                      </a:r>
                    </a:p>
                  </a:txBody>
                  <a:tcPr>
                    <a:solidFill>
                      <a:schemeClr val="accent1">
                        <a:lumMod val="20000"/>
                        <a:lumOff val="80000"/>
                      </a:schemeClr>
                    </a:solidFill>
                  </a:tcPr>
                </a:tc>
                <a:extLst>
                  <a:ext uri="{0D108BD9-81ED-4DB2-BD59-A6C34878D82A}">
                    <a16:rowId xmlns:a16="http://schemas.microsoft.com/office/drawing/2014/main" val="4272211266"/>
                  </a:ext>
                </a:extLst>
              </a:tr>
              <a:tr h="1510607">
                <a:tc>
                  <a:txBody>
                    <a:bodyPr/>
                    <a:lstStyle/>
                    <a:p>
                      <a:pPr algn="ctr"/>
                      <a:r>
                        <a:rPr lang="en-US" sz="1000" dirty="0">
                          <a:latin typeface="Arial" panose="020B0604020202020204" pitchFamily="34" charset="0"/>
                          <a:cs typeface="Arial" panose="020B0604020202020204" pitchFamily="34" charset="0"/>
                        </a:rPr>
                        <a:t>PART 15</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Cost/</a:t>
                      </a:r>
                    </a:p>
                    <a:p>
                      <a:pPr algn="ctr"/>
                      <a:r>
                        <a:rPr lang="en-US" sz="1000" dirty="0">
                          <a:latin typeface="Arial" panose="020B0604020202020204" pitchFamily="34" charset="0"/>
                          <a:cs typeface="Arial" panose="020B0604020202020204" pitchFamily="34" charset="0"/>
                        </a:rPr>
                        <a:t>Price</a:t>
                      </a:r>
                      <a:r>
                        <a:rPr lang="en-US" sz="1000" baseline="0" dirty="0">
                          <a:latin typeface="Arial" panose="020B0604020202020204" pitchFamily="34" charset="0"/>
                          <a:cs typeface="Arial" panose="020B0604020202020204" pitchFamily="34" charset="0"/>
                        </a:rPr>
                        <a:t> Based</a:t>
                      </a:r>
                      <a:endParaRPr lang="en-US" sz="1000" dirty="0">
                        <a:latin typeface="Arial" panose="020B0604020202020204" pitchFamily="34" charset="0"/>
                        <a:cs typeface="Arial" panose="020B0604020202020204" pitchFamily="34" charset="0"/>
                      </a:endParaRPr>
                    </a:p>
                  </a:txBody>
                  <a:tcPr>
                    <a:solidFill>
                      <a:schemeClr val="accent3">
                        <a:lumMod val="40000"/>
                        <a:lumOff val="60000"/>
                      </a:schemeClr>
                    </a:solidFill>
                  </a:tcPr>
                </a:tc>
                <a:tc>
                  <a:txBody>
                    <a:bodyPr/>
                    <a:lstStyle/>
                    <a:p>
                      <a:pPr algn="ctr"/>
                      <a:r>
                        <a:rPr lang="en-US" sz="1000" dirty="0">
                          <a:latin typeface="Arial" panose="020B0604020202020204" pitchFamily="34" charset="0"/>
                          <a:cs typeface="Arial" panose="020B0604020202020204" pitchFamily="34" charset="0"/>
                        </a:rPr>
                        <a:t>PART 12</a:t>
                      </a:r>
                    </a:p>
                    <a:p>
                      <a:pPr algn="ctr"/>
                      <a:r>
                        <a:rPr lang="en-US" sz="1000" dirty="0">
                          <a:latin typeface="Arial" panose="020B0604020202020204" pitchFamily="34" charset="0"/>
                          <a:cs typeface="Arial" panose="020B0604020202020204" pitchFamily="34" charset="0"/>
                        </a:rPr>
                        <a:t>Commercial</a:t>
                      </a:r>
                      <a:r>
                        <a:rPr lang="en-US" sz="1000" baseline="0" dirty="0">
                          <a:latin typeface="Arial" panose="020B0604020202020204" pitchFamily="34" charset="0"/>
                          <a:cs typeface="Arial" panose="020B0604020202020204" pitchFamily="34" charset="0"/>
                        </a:rPr>
                        <a:t> Items</a:t>
                      </a:r>
                    </a:p>
                    <a:p>
                      <a:pPr algn="ctr"/>
                      <a:endParaRPr lang="en-US" sz="1000" baseline="0" dirty="0">
                        <a:latin typeface="Arial" panose="020B0604020202020204" pitchFamily="34" charset="0"/>
                        <a:cs typeface="Arial" panose="020B0604020202020204" pitchFamily="34" charset="0"/>
                      </a:endParaRPr>
                    </a:p>
                    <a:p>
                      <a:pPr algn="ctr"/>
                      <a:endParaRPr lang="en-US" sz="1000" baseline="0" dirty="0">
                        <a:latin typeface="Arial" panose="020B0604020202020204" pitchFamily="34" charset="0"/>
                        <a:cs typeface="Arial" panose="020B0604020202020204" pitchFamily="34" charset="0"/>
                      </a:endParaRPr>
                    </a:p>
                    <a:p>
                      <a:pPr algn="ctr"/>
                      <a:endParaRPr lang="en-US" sz="1000" baseline="0" dirty="0">
                        <a:latin typeface="Arial" panose="020B0604020202020204" pitchFamily="34" charset="0"/>
                        <a:cs typeface="Arial" panose="020B0604020202020204" pitchFamily="34" charset="0"/>
                      </a:endParaRPr>
                    </a:p>
                    <a:p>
                      <a:pPr algn="ctr"/>
                      <a:endParaRPr lang="en-US" sz="1000" baseline="0" dirty="0">
                        <a:latin typeface="Arial" panose="020B0604020202020204" pitchFamily="34" charset="0"/>
                        <a:cs typeface="Arial" panose="020B0604020202020204" pitchFamily="34" charset="0"/>
                      </a:endParaRPr>
                    </a:p>
                    <a:p>
                      <a:pPr algn="ctr"/>
                      <a:r>
                        <a:rPr lang="en-US" sz="1000" baseline="0" dirty="0">
                          <a:latin typeface="Arial" panose="020B0604020202020204" pitchFamily="34" charset="0"/>
                          <a:cs typeface="Arial" panose="020B0604020202020204" pitchFamily="34" charset="0"/>
                        </a:rPr>
                        <a:t>Price Based</a:t>
                      </a:r>
                      <a:endParaRPr lang="en-US" sz="1000" dirty="0">
                        <a:latin typeface="Arial" panose="020B0604020202020204" pitchFamily="34" charset="0"/>
                        <a:cs typeface="Arial" panose="020B0604020202020204" pitchFamily="34" charset="0"/>
                      </a:endParaRPr>
                    </a:p>
                  </a:txBody>
                  <a:tcPr>
                    <a:solidFill>
                      <a:schemeClr val="accent3">
                        <a:lumMod val="40000"/>
                        <a:lumOff val="60000"/>
                      </a:schemeClr>
                    </a:solidFill>
                  </a:tcPr>
                </a:tc>
                <a:tc vMerge="1">
                  <a:txBody>
                    <a:bodyPr/>
                    <a:lstStyle/>
                    <a:p>
                      <a:pPr algn="ctr"/>
                      <a:endParaRPr lang="en-US" sz="1200" dirty="0">
                        <a:latin typeface="Arial" panose="020B0604020202020204" pitchFamily="34" charset="0"/>
                        <a:cs typeface="Arial" panose="020B0604020202020204" pitchFamily="34" charset="0"/>
                      </a:endParaRPr>
                    </a:p>
                  </a:txBody>
                  <a:tcPr/>
                </a:tc>
                <a:tc vMerge="1">
                  <a:txBody>
                    <a:bodyPr/>
                    <a:lstStyle/>
                    <a:p>
                      <a:pPr algn="ctr"/>
                      <a:endParaRPr lang="en-US" sz="1000" dirty="0">
                        <a:latin typeface="Arial" panose="020B0604020202020204" pitchFamily="34" charset="0"/>
                        <a:cs typeface="Arial" panose="020B0604020202020204" pitchFamily="34" charset="0"/>
                      </a:endParaRPr>
                    </a:p>
                  </a:txBody>
                  <a:tcPr/>
                </a:tc>
                <a:tc vMerge="1">
                  <a:txBody>
                    <a:bodyPr/>
                    <a:lstStyle/>
                    <a:p>
                      <a:pPr algn="ctr"/>
                      <a:endParaRPr lang="en-US" sz="1000">
                        <a:latin typeface="Arial" panose="020B0604020202020204" pitchFamily="34" charset="0"/>
                        <a:cs typeface="Arial" panose="020B0604020202020204" pitchFamily="34" charset="0"/>
                      </a:endParaRPr>
                    </a:p>
                  </a:txBody>
                  <a:tcPr/>
                </a:tc>
                <a:tc vMerge="1">
                  <a:txBody>
                    <a:bodyPr/>
                    <a:lstStyle/>
                    <a:p>
                      <a:pPr algn="ctr"/>
                      <a:endParaRPr lang="en-US" sz="1000" dirty="0">
                        <a:latin typeface="Arial" panose="020B0604020202020204" pitchFamily="34" charset="0"/>
                        <a:cs typeface="Arial" panose="020B0604020202020204" pitchFamily="34" charset="0"/>
                      </a:endParaRPr>
                    </a:p>
                  </a:txBody>
                  <a:tcPr/>
                </a:tc>
                <a:tc vMerge="1">
                  <a:txBody>
                    <a:bodyPr/>
                    <a:lstStyle/>
                    <a:p>
                      <a:pPr algn="ctr"/>
                      <a:endParaRPr lang="en-US" sz="1000" dirty="0">
                        <a:latin typeface="Arial" panose="020B0604020202020204" pitchFamily="34" charset="0"/>
                        <a:cs typeface="Arial" panose="020B0604020202020204" pitchFamily="34" charset="0"/>
                      </a:endParaRPr>
                    </a:p>
                  </a:txBody>
                  <a:tcPr/>
                </a:tc>
                <a:tc vMerge="1">
                  <a:txBody>
                    <a:bodyPr/>
                    <a:lstStyle/>
                    <a:p>
                      <a:pPr algn="ctr"/>
                      <a:endParaRPr lang="en-US" sz="1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4369077"/>
                  </a:ext>
                </a:extLst>
              </a:tr>
            </a:tbl>
          </a:graphicData>
        </a:graphic>
      </p:graphicFrame>
      <p:sp>
        <p:nvSpPr>
          <p:cNvPr id="5" name="TextBox 4"/>
          <p:cNvSpPr txBox="1"/>
          <p:nvPr/>
        </p:nvSpPr>
        <p:spPr>
          <a:xfrm>
            <a:off x="2336357" y="894885"/>
            <a:ext cx="646244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Acquisition	  			Non-Acquisition		</a:t>
            </a:r>
          </a:p>
        </p:txBody>
      </p:sp>
      <p:sp>
        <p:nvSpPr>
          <p:cNvPr id="69" name="TextBox 68"/>
          <p:cNvSpPr txBox="1"/>
          <p:nvPr/>
        </p:nvSpPr>
        <p:spPr>
          <a:xfrm>
            <a:off x="2200669" y="5922865"/>
            <a:ext cx="7790661"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CRADA	A legal agreement between a federal laboratory and industry used for the transfer of commercially useful 	technologies from federal laboratories to the private sector and to make accessible unique technical 	capabilities and facilities.</a:t>
            </a:r>
          </a:p>
        </p:txBody>
      </p:sp>
      <p:cxnSp>
        <p:nvCxnSpPr>
          <p:cNvPr id="7" name="Straight Arrow Connector 6"/>
          <p:cNvCxnSpPr/>
          <p:nvPr/>
        </p:nvCxnSpPr>
        <p:spPr>
          <a:xfrm>
            <a:off x="2142730" y="2505318"/>
            <a:ext cx="0" cy="5634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 name="Straight Connector 2"/>
          <p:cNvCxnSpPr>
            <a:cxnSpLocks/>
          </p:cNvCxnSpPr>
          <p:nvPr/>
        </p:nvCxnSpPr>
        <p:spPr>
          <a:xfrm>
            <a:off x="4717729" y="1316274"/>
            <a:ext cx="0" cy="4517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pPr>
              <a:defRPr/>
            </a:pPr>
            <a:r>
              <a:rPr lang="en-US" dirty="0">
                <a:solidFill>
                  <a:prstClr val="white">
                    <a:lumMod val="75000"/>
                  </a:prstClr>
                </a:solidFill>
              </a:rPr>
              <a:t>Distribution Statement A: Approved for Public Release</a:t>
            </a:r>
          </a:p>
        </p:txBody>
      </p:sp>
    </p:spTree>
    <p:extLst>
      <p:ext uri="{BB962C8B-B14F-4D97-AF65-F5344CB8AC3E}">
        <p14:creationId xmlns:p14="http://schemas.microsoft.com/office/powerpoint/2010/main" val="352147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5</a:t>
            </a:fld>
            <a:endParaRPr lang="en-US" dirty="0"/>
          </a:p>
        </p:txBody>
      </p:sp>
      <p:sp>
        <p:nvSpPr>
          <p:cNvPr id="4" name="Content Placeholder 3"/>
          <p:cNvSpPr>
            <a:spLocks noGrp="1"/>
          </p:cNvSpPr>
          <p:nvPr>
            <p:ph sz="quarter" idx="13"/>
          </p:nvPr>
        </p:nvSpPr>
        <p:spPr/>
        <p:txBody>
          <a:bodyPr/>
          <a:lstStyle/>
          <a:p>
            <a:r>
              <a:rPr lang="en-US" sz="2800" dirty="0"/>
              <a:t>DoD has statutory authority to award Other Transactions (OT) (as do many other agencies) </a:t>
            </a:r>
          </a:p>
          <a:p>
            <a:pPr lvl="1"/>
            <a:r>
              <a:rPr lang="en-US" sz="2400" dirty="0"/>
              <a:t>OTs for Research (aka Technology Investment Agreements (TIAs)) –       10 U.S.C. 4021 (formally 10 U.S.C. 2371)</a:t>
            </a:r>
          </a:p>
          <a:p>
            <a:pPr lvl="1"/>
            <a:r>
              <a:rPr lang="en-US" sz="2400" dirty="0"/>
              <a:t>OTs for Prototypes – 10 U.S.C. 4022 (formally 10 U.S.C. 2371b)</a:t>
            </a:r>
          </a:p>
          <a:p>
            <a:pPr lvl="1"/>
            <a:r>
              <a:rPr lang="en-US" sz="2400" dirty="0"/>
              <a:t>OTs for Production – 10 U.S.C. 4022(f) (formally 10 U.S.C. 2371b(f))</a:t>
            </a:r>
          </a:p>
          <a:p>
            <a:r>
              <a:rPr lang="en-US" sz="2800" dirty="0"/>
              <a:t>Awards using either statute are largely exempt from the Federal acquisition statutes and regulations and allow for negotiation of all agreement terms and conditions</a:t>
            </a:r>
          </a:p>
          <a:p>
            <a:endParaRPr lang="en-US" sz="2800" dirty="0"/>
          </a:p>
        </p:txBody>
      </p:sp>
      <p:sp>
        <p:nvSpPr>
          <p:cNvPr id="6" name="Title 5">
            <a:extLst>
              <a:ext uri="{FF2B5EF4-FFF2-40B4-BE49-F238E27FC236}">
                <a16:creationId xmlns:a16="http://schemas.microsoft.com/office/drawing/2014/main" id="{FCC6FAA1-6682-4503-BCBF-CE5F9F3D7AD2}"/>
              </a:ext>
            </a:extLst>
          </p:cNvPr>
          <p:cNvSpPr>
            <a:spLocks noGrp="1"/>
          </p:cNvSpPr>
          <p:nvPr>
            <p:ph type="ctrTitle"/>
          </p:nvPr>
        </p:nvSpPr>
        <p:spPr/>
        <p:txBody>
          <a:bodyPr/>
          <a:lstStyle/>
          <a:p>
            <a:r>
              <a:rPr lang="en-US" dirty="0"/>
              <a:t>Other Transactions Authorities</a:t>
            </a:r>
          </a:p>
        </p:txBody>
      </p:sp>
    </p:spTree>
    <p:extLst>
      <p:ext uri="{BB962C8B-B14F-4D97-AF65-F5344CB8AC3E}">
        <p14:creationId xmlns:p14="http://schemas.microsoft.com/office/powerpoint/2010/main" val="307316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4" name="Content Placeholder 3"/>
          <p:cNvSpPr>
            <a:spLocks noGrp="1"/>
          </p:cNvSpPr>
          <p:nvPr>
            <p:ph sz="quarter" idx="13"/>
          </p:nvPr>
        </p:nvSpPr>
        <p:spPr/>
        <p:txBody>
          <a:bodyPr/>
          <a:lstStyle/>
          <a:p>
            <a:r>
              <a:rPr lang="en-US" dirty="0"/>
              <a:t>Advance payments are allowed</a:t>
            </a:r>
          </a:p>
          <a:p>
            <a:r>
              <a:rPr lang="en-US" dirty="0"/>
              <a:t>Recovery of Government funds are permitted</a:t>
            </a:r>
          </a:p>
          <a:p>
            <a:r>
              <a:rPr lang="en-US" dirty="0"/>
              <a:t>Materials submitted under a solicitation for an OT are exempt from the Freedom of Information Act for five years from the date on which the information is received by DoD</a:t>
            </a:r>
          </a:p>
          <a:p>
            <a:r>
              <a:rPr lang="en-US" dirty="0"/>
              <a:t>Flexible methods of competition </a:t>
            </a:r>
          </a:p>
          <a:p>
            <a:pPr lvl="1"/>
            <a:r>
              <a:rPr lang="en-US" dirty="0"/>
              <a:t>Competition in Contracting Act does not apply</a:t>
            </a:r>
          </a:p>
          <a:p>
            <a:r>
              <a:rPr lang="en-US" dirty="0"/>
              <a:t>Flexible contract terms can be negotiated </a:t>
            </a:r>
          </a:p>
          <a:p>
            <a:pPr lvl="1"/>
            <a:r>
              <a:rPr lang="en-US" dirty="0"/>
              <a:t>Not bound by most procurement laws and regulations (FAR)</a:t>
            </a:r>
          </a:p>
          <a:p>
            <a:pPr lvl="1"/>
            <a:r>
              <a:rPr lang="en-US" dirty="0"/>
              <a:t>No Termination for Default or Termination for Convenience</a:t>
            </a:r>
          </a:p>
          <a:p>
            <a:r>
              <a:rPr lang="en-US" dirty="0"/>
              <a:t>Option for a wide variety of flexible relationships, including partnerships, consortia or teaming arrangements</a:t>
            </a:r>
          </a:p>
          <a:p>
            <a:r>
              <a:rPr lang="en-US" dirty="0"/>
              <a:t>Intellectual property terms are open to negotiation</a:t>
            </a:r>
          </a:p>
          <a:p>
            <a:pPr lvl="1"/>
            <a:r>
              <a:rPr lang="en-US" dirty="0"/>
              <a:t>The Bayh-Dole Act (patents) and 10 U.S.C. 3771-3775 (formally 10 U.S.C. 2320) (Rights in technical data) does not apply</a:t>
            </a:r>
          </a:p>
          <a:p>
            <a:r>
              <a:rPr lang="en-US" dirty="0"/>
              <a:t>Flexibility in payment methods, including milestones</a:t>
            </a:r>
          </a:p>
          <a:p>
            <a:endParaRPr lang="en-US" dirty="0"/>
          </a:p>
        </p:txBody>
      </p:sp>
      <p:sp>
        <p:nvSpPr>
          <p:cNvPr id="5" name="Title 4"/>
          <p:cNvSpPr>
            <a:spLocks noGrp="1"/>
          </p:cNvSpPr>
          <p:nvPr>
            <p:ph type="ctrTitle"/>
          </p:nvPr>
        </p:nvSpPr>
        <p:spPr/>
        <p:txBody>
          <a:bodyPr/>
          <a:lstStyle/>
          <a:p>
            <a:r>
              <a:rPr lang="en-US" dirty="0"/>
              <a:t>Unique Aspects of OT Authority</a:t>
            </a:r>
          </a:p>
        </p:txBody>
      </p:sp>
      <p:sp>
        <p:nvSpPr>
          <p:cNvPr id="6" name="Slide Number Placeholder 5"/>
          <p:cNvSpPr>
            <a:spLocks noGrp="1"/>
          </p:cNvSpPr>
          <p:nvPr>
            <p:ph type="sldNum" sz="quarter" idx="11"/>
          </p:nvPr>
        </p:nvSpPr>
        <p:spPr/>
        <p:txBody>
          <a:bodyPr/>
          <a:lstStyle/>
          <a:p>
            <a:pPr>
              <a:defRPr/>
            </a:pPr>
            <a:fld id="{231CC523-8BC6-4921-807A-66BD262F34AB}" type="slidenum">
              <a:rPr lang="en-US" smtClean="0"/>
              <a:pPr>
                <a:defRPr/>
              </a:pPr>
              <a:t>6</a:t>
            </a:fld>
            <a:endParaRPr lang="en-US" dirty="0"/>
          </a:p>
        </p:txBody>
      </p:sp>
    </p:spTree>
    <p:extLst>
      <p:ext uri="{BB962C8B-B14F-4D97-AF65-F5344CB8AC3E}">
        <p14:creationId xmlns:p14="http://schemas.microsoft.com/office/powerpoint/2010/main" val="333705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6" name="Content Placeholder 5"/>
          <p:cNvSpPr>
            <a:spLocks noGrp="1"/>
          </p:cNvSpPr>
          <p:nvPr>
            <p:ph sz="quarter" idx="13"/>
          </p:nvPr>
        </p:nvSpPr>
        <p:spPr/>
        <p:txBody>
          <a:bodyPr/>
          <a:lstStyle/>
          <a:p>
            <a:r>
              <a:rPr lang="en-US" dirty="0"/>
              <a:t>Statutory Authority</a:t>
            </a:r>
          </a:p>
          <a:p>
            <a:pPr lvl="1"/>
            <a:r>
              <a:rPr lang="en-US" dirty="0"/>
              <a:t>Allows the Secretary of Defense and Secretaries of the military departments to enter into transactions (other than contracts, cooperative agreements, and grants) to carry out basic, applied, and advanced research projects</a:t>
            </a:r>
          </a:p>
          <a:p>
            <a:pPr lvl="1"/>
            <a:r>
              <a:rPr lang="en-US" dirty="0"/>
              <a:t>Allows for advance payments</a:t>
            </a:r>
          </a:p>
          <a:p>
            <a:pPr lvl="1"/>
            <a:r>
              <a:rPr lang="en-US" dirty="0"/>
              <a:t>Provides for recoupment of funds</a:t>
            </a:r>
          </a:p>
          <a:p>
            <a:pPr lvl="2"/>
            <a:r>
              <a:rPr lang="en-US" dirty="0"/>
              <a:t>The recouped funds would not be considered a miscellaneous receipt and have to go back to the Treasury</a:t>
            </a:r>
          </a:p>
          <a:p>
            <a:pPr lvl="2"/>
            <a:r>
              <a:rPr lang="en-US" dirty="0"/>
              <a:t>The funds would be a credited to the same account as the original federal funds and will be available for the same purposes and period</a:t>
            </a:r>
          </a:p>
          <a:p>
            <a:pPr lvl="1"/>
            <a:r>
              <a:rPr lang="en-US" dirty="0"/>
              <a:t>To the maximum extent practicable, the research under the OT should not duplicate research done on other programs</a:t>
            </a:r>
          </a:p>
          <a:p>
            <a:pPr lvl="1"/>
            <a:r>
              <a:rPr lang="en-US" dirty="0"/>
              <a:t>To the maximum extent practicable, the amount of funds provided by the Government should not exceed the amount of funds provided by the other parties (i.e. 50/50 cost share)</a:t>
            </a:r>
          </a:p>
          <a:p>
            <a:pPr lvl="1"/>
            <a:r>
              <a:rPr lang="en-US" dirty="0"/>
              <a:t>Information submitted during the award process (competitive or noncompetitive) is exempt from FOIA for 5 years from receipt</a:t>
            </a:r>
          </a:p>
          <a:p>
            <a:pPr lvl="1"/>
            <a:endParaRPr lang="en-US" dirty="0"/>
          </a:p>
        </p:txBody>
      </p:sp>
      <p:sp>
        <p:nvSpPr>
          <p:cNvPr id="5" name="Title 4"/>
          <p:cNvSpPr>
            <a:spLocks noGrp="1"/>
          </p:cNvSpPr>
          <p:nvPr>
            <p:ph type="ctrTitle"/>
          </p:nvPr>
        </p:nvSpPr>
        <p:spPr/>
        <p:txBody>
          <a:bodyPr/>
          <a:lstStyle/>
          <a:p>
            <a:r>
              <a:rPr lang="en-US" dirty="0"/>
              <a:t>10 U.S.C. 4021 </a:t>
            </a:r>
            <a:r>
              <a:rPr lang="en-US" sz="1800" dirty="0"/>
              <a:t>(formally 10 U.S.C. 2371)</a:t>
            </a: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7</a:t>
            </a:fld>
            <a:endParaRPr lang="en-US" dirty="0"/>
          </a:p>
        </p:txBody>
      </p:sp>
    </p:spTree>
    <p:extLst>
      <p:ext uri="{BB962C8B-B14F-4D97-AF65-F5344CB8AC3E}">
        <p14:creationId xmlns:p14="http://schemas.microsoft.com/office/powerpoint/2010/main" val="216636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4" name="Content Placeholder 3"/>
          <p:cNvSpPr>
            <a:spLocks noGrp="1"/>
          </p:cNvSpPr>
          <p:nvPr>
            <p:ph sz="quarter" idx="13"/>
          </p:nvPr>
        </p:nvSpPr>
        <p:spPr/>
        <p:txBody>
          <a:bodyPr/>
          <a:lstStyle/>
          <a:p>
            <a:pPr marL="0" indent="0">
              <a:buNone/>
            </a:pPr>
            <a:endParaRPr lang="en-US" dirty="0"/>
          </a:p>
          <a:p>
            <a:pPr marL="0" indent="0">
              <a:buNone/>
            </a:pPr>
            <a:endParaRPr lang="en-US" dirty="0"/>
          </a:p>
          <a:p>
            <a:pPr marL="0" indent="0" algn="ctr">
              <a:buNone/>
            </a:pPr>
            <a:r>
              <a:rPr lang="en-US" sz="2400" strike="sngStrike" dirty="0"/>
              <a:t>P.L. 103-160, Section 845</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dirty="0"/>
              <a:t>10 U.S.C. § 4022</a:t>
            </a:r>
          </a:p>
          <a:p>
            <a:pPr marL="0" indent="0" algn="ctr">
              <a:buNone/>
            </a:pPr>
            <a:r>
              <a:rPr lang="en-US" sz="1200" dirty="0"/>
              <a:t>(Formally 10 U.S.C. § 2371b)</a:t>
            </a:r>
          </a:p>
          <a:p>
            <a:endParaRPr lang="en-US" dirty="0"/>
          </a:p>
        </p:txBody>
      </p:sp>
      <p:sp>
        <p:nvSpPr>
          <p:cNvPr id="5" name="Title 4"/>
          <p:cNvSpPr>
            <a:spLocks noGrp="1"/>
          </p:cNvSpPr>
          <p:nvPr>
            <p:ph type="ctrTitle"/>
          </p:nvPr>
        </p:nvSpPr>
        <p:spPr/>
        <p:txBody>
          <a:bodyPr/>
          <a:lstStyle/>
          <a:p>
            <a:r>
              <a:rPr lang="en-US" dirty="0"/>
              <a:t>Permanent Codification of OT for Prototypes Statutory Authority</a:t>
            </a:r>
          </a:p>
        </p:txBody>
      </p:sp>
      <p:sp>
        <p:nvSpPr>
          <p:cNvPr id="6" name="Down Arrow 5"/>
          <p:cNvSpPr/>
          <p:nvPr/>
        </p:nvSpPr>
        <p:spPr>
          <a:xfrm>
            <a:off x="5744308" y="3059723"/>
            <a:ext cx="484632" cy="978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Slide Number Placeholder 6"/>
          <p:cNvSpPr>
            <a:spLocks noGrp="1"/>
          </p:cNvSpPr>
          <p:nvPr>
            <p:ph type="sldNum" sz="quarter" idx="11"/>
          </p:nvPr>
        </p:nvSpPr>
        <p:spPr/>
        <p:txBody>
          <a:bodyPr/>
          <a:lstStyle/>
          <a:p>
            <a:pPr>
              <a:defRPr/>
            </a:pPr>
            <a:fld id="{231CC523-8BC6-4921-807A-66BD262F34AB}" type="slidenum">
              <a:rPr lang="en-US" smtClean="0"/>
              <a:pPr>
                <a:defRPr/>
              </a:pPr>
              <a:t>8</a:t>
            </a:fld>
            <a:endParaRPr lang="en-US" dirty="0"/>
          </a:p>
        </p:txBody>
      </p:sp>
    </p:spTree>
    <p:extLst>
      <p:ext uri="{BB962C8B-B14F-4D97-AF65-F5344CB8AC3E}">
        <p14:creationId xmlns:p14="http://schemas.microsoft.com/office/powerpoint/2010/main" val="28037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Distribution Statement A: Approved for Public Release</a:t>
            </a: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dirty="0"/>
          </a:p>
        </p:txBody>
      </p:sp>
      <p:sp>
        <p:nvSpPr>
          <p:cNvPr id="4" name="Content Placeholder 3"/>
          <p:cNvSpPr>
            <a:spLocks noGrp="1"/>
          </p:cNvSpPr>
          <p:nvPr>
            <p:ph sz="quarter" idx="13"/>
          </p:nvPr>
        </p:nvSpPr>
        <p:spPr>
          <a:xfrm>
            <a:off x="558800" y="1365251"/>
            <a:ext cx="11074400" cy="3609085"/>
          </a:xfrm>
        </p:spPr>
        <p:txBody>
          <a:bodyPr/>
          <a:lstStyle/>
          <a:p>
            <a:pPr algn="ctr"/>
            <a:r>
              <a:rPr lang="en-US" sz="2800" dirty="0">
                <a:solidFill>
                  <a:prstClr val="black"/>
                </a:solidFill>
              </a:rPr>
              <a:t>Under certain circumstances, DoD may use the authority of 10 U.S.C. § 4021 (formally 10 U.S.C. 2371) to carry out prototype projects that are directly relevant to enhancing the mission effectiveness of military personnel and the supporting platforms, systems, components, or materials proposed to be acquired or developed by the DoD, or improvements of platforms, systems, components, or materials in use by the armed forces.</a:t>
            </a:r>
          </a:p>
          <a:p>
            <a:pPr algn="ctr"/>
            <a:endParaRPr lang="en-US" sz="2800" dirty="0"/>
          </a:p>
        </p:txBody>
      </p:sp>
      <p:sp>
        <p:nvSpPr>
          <p:cNvPr id="5" name="Title 4"/>
          <p:cNvSpPr>
            <a:spLocks noGrp="1"/>
          </p:cNvSpPr>
          <p:nvPr>
            <p:ph type="ctrTitle"/>
          </p:nvPr>
        </p:nvSpPr>
        <p:spPr/>
        <p:txBody>
          <a:bodyPr>
            <a:normAutofit fontScale="90000"/>
          </a:bodyPr>
          <a:lstStyle/>
          <a:p>
            <a:r>
              <a:rPr lang="en-US" sz="3200" dirty="0"/>
              <a:t>Other Transactions for Prototypes – 10 U.S.C. § 4022 </a:t>
            </a:r>
            <a:br>
              <a:rPr lang="en-US" sz="3200" dirty="0"/>
            </a:br>
            <a:r>
              <a:rPr lang="en-US" sz="2000" dirty="0"/>
              <a:t>(formally 10 U.S.C. § 2371b) </a:t>
            </a:r>
          </a:p>
        </p:txBody>
      </p:sp>
    </p:spTree>
    <p:extLst>
      <p:ext uri="{BB962C8B-B14F-4D97-AF65-F5344CB8AC3E}">
        <p14:creationId xmlns:p14="http://schemas.microsoft.com/office/powerpoint/2010/main" val="169541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Updated_DARPA_Template_20190102_1237.pptx" id="{73648ED9-5A49-4BD0-BC42-DE32C2E6CF09}" vid="{D0B459EC-B9B7-4546-9243-8AF0A3298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1091</TotalTime>
  <Words>4452</Words>
  <Application>Microsoft Office PowerPoint</Application>
  <PresentationFormat>Widescreen</PresentationFormat>
  <Paragraphs>463</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Courier New</vt:lpstr>
      <vt:lpstr>Tahoma</vt:lpstr>
      <vt:lpstr>Office Theme</vt:lpstr>
      <vt:lpstr>Other Transactions 101 </vt:lpstr>
      <vt:lpstr>The Present Situation in the Science and Technology Community</vt:lpstr>
      <vt:lpstr>Impediments to Commercial Firm Participation</vt:lpstr>
      <vt:lpstr>Tool Box</vt:lpstr>
      <vt:lpstr>Other Transactions Authorities</vt:lpstr>
      <vt:lpstr>Unique Aspects of OT Authority</vt:lpstr>
      <vt:lpstr>10 U.S.C. 4021 (formally 10 U.S.C. 2371)</vt:lpstr>
      <vt:lpstr>Permanent Codification of OT for Prototypes Statutory Authority</vt:lpstr>
      <vt:lpstr>Other Transactions for Prototypes – 10 U.S.C. § 4022  (formally 10 U.S.C. § 2371b) </vt:lpstr>
      <vt:lpstr>What’s a Prototype?</vt:lpstr>
      <vt:lpstr>Basic Statutory Requirements</vt:lpstr>
      <vt:lpstr>Approval Levels </vt:lpstr>
      <vt:lpstr>OT for Prototype Approval Levels (Per OT transaction)</vt:lpstr>
      <vt:lpstr>Who can participate?</vt:lpstr>
      <vt:lpstr>What does “significant participation” mean?</vt:lpstr>
      <vt:lpstr>What is a non-traditional defense contractor?</vt:lpstr>
      <vt:lpstr>Follow-on Activities</vt:lpstr>
      <vt:lpstr>Notice Requirements</vt:lpstr>
      <vt:lpstr>Successful Completion</vt:lpstr>
      <vt:lpstr>Top 5 OT Issues</vt:lpstr>
      <vt:lpstr>Issue #1 – Agencies think speed is the goal of OTs</vt:lpstr>
      <vt:lpstr>Issue #2 – Agencies think they’ll be able to fully utilize the advantages of OTs without changing their internal processes</vt:lpstr>
      <vt:lpstr>Issue #3 – Agencies are not using the authorities for the appropriate reasons</vt:lpstr>
      <vt:lpstr>Issue #4 – Agencies are choosing the award vehicle before determining the program or project’s goals and objectives  </vt:lpstr>
      <vt:lpstr>Issue #5: Agencies believe that using an IDIQ-like consortia is the only/best/preferred way to use the OT authority </vt:lpstr>
      <vt:lpstr>Conclusion</vt:lpstr>
      <vt:lpstr>Reference</vt:lpstr>
      <vt:lpstr>Permanent and Temporary OT Authority:  Executive Agencies</vt:lpstr>
      <vt:lpstr>Acquisition Authorities and OTs</vt:lpstr>
      <vt:lpstr>10 U.S.C. § 4021 Essentials (previously 10 U.S.C. § 2371) </vt:lpstr>
      <vt:lpstr>10 U.S.C. § 4022 Essentials (previously 10 U.S.C. § 2371b)</vt:lpstr>
      <vt:lpstr>10 U.S.C. § 4022 (f) Essentials (previously 10 U.S.C. § 2371b (f)) </vt:lpstr>
      <vt:lpstr>10 U.S.C. § 4004 Essentials (previously 10 U.S.C. § 2373)</vt:lpstr>
    </vt:vector>
  </TitlesOfParts>
  <Company>DARPA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DARPA and OTs</dc:title>
  <dc:creator>Sidebottom, Diane</dc:creator>
  <cp:lastModifiedBy>Kuhlman, Kristy (contr-cmo)</cp:lastModifiedBy>
  <cp:revision>39</cp:revision>
  <cp:lastPrinted>2011-09-22T20:00:03Z</cp:lastPrinted>
  <dcterms:created xsi:type="dcterms:W3CDTF">2020-02-06T12:34:57Z</dcterms:created>
  <dcterms:modified xsi:type="dcterms:W3CDTF">2023-02-06T16:37:32Z</dcterms:modified>
</cp:coreProperties>
</file>